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1.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96" r:id="rId2"/>
    <p:sldId id="300" r:id="rId3"/>
    <p:sldId id="352" r:id="rId4"/>
    <p:sldId id="471" r:id="rId5"/>
    <p:sldId id="464" r:id="rId6"/>
    <p:sldId id="475" r:id="rId7"/>
    <p:sldId id="476" r:id="rId8"/>
    <p:sldId id="479" r:id="rId9"/>
    <p:sldId id="478" r:id="rId10"/>
    <p:sldId id="480" r:id="rId11"/>
    <p:sldId id="483" r:id="rId12"/>
    <p:sldId id="481" r:id="rId13"/>
    <p:sldId id="482" r:id="rId14"/>
    <p:sldId id="484" r:id="rId15"/>
    <p:sldId id="487" r:id="rId16"/>
    <p:sldId id="485" r:id="rId17"/>
    <p:sldId id="461" r:id="rId18"/>
    <p:sldId id="452" r:id="rId19"/>
    <p:sldId id="470" r:id="rId20"/>
    <p:sldId id="455" r:id="rId21"/>
    <p:sldId id="488" r:id="rId22"/>
    <p:sldId id="473" r:id="rId23"/>
    <p:sldId id="489" r:id="rId24"/>
    <p:sldId id="376" r:id="rId25"/>
    <p:sldId id="330" r:id="rId26"/>
    <p:sldId id="380" r:id="rId27"/>
    <p:sldId id="379" r:id="rId28"/>
    <p:sldId id="325" r:id="rId29"/>
    <p:sldId id="412" r:id="rId30"/>
    <p:sldId id="413" r:id="rId31"/>
    <p:sldId id="415" r:id="rId32"/>
    <p:sldId id="414" r:id="rId33"/>
    <p:sldId id="474" r:id="rId34"/>
    <p:sldId id="440" r:id="rId35"/>
    <p:sldId id="441" r:id="rId36"/>
    <p:sldId id="442" r:id="rId37"/>
    <p:sldId id="443" r:id="rId38"/>
    <p:sldId id="490" r:id="rId39"/>
    <p:sldId id="341" r:id="rId40"/>
    <p:sldId id="472" r:id="rId41"/>
    <p:sldId id="451" r:id="rId42"/>
    <p:sldId id="390" r:id="rId43"/>
    <p:sldId id="424" r:id="rId44"/>
    <p:sldId id="318" r:id="rId45"/>
    <p:sldId id="345" r:id="rId46"/>
    <p:sldId id="348" r:id="rId47"/>
    <p:sldId id="346" r:id="rId48"/>
    <p:sldId id="465" r:id="rId49"/>
    <p:sldId id="425" r:id="rId50"/>
  </p:sldIdLst>
  <p:sldSz cx="12192000" cy="6858000"/>
  <p:notesSz cx="6792913" cy="992505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F202039B-F630-4D71-B5CC-CC78DD541C31}">
          <p14:sldIdLst>
            <p14:sldId id="296"/>
          </p14:sldIdLst>
        </p14:section>
        <p14:section name="Úvod" id="{07DC14EE-FC38-41E4-B6ED-9587F4200F11}">
          <p14:sldIdLst>
            <p14:sldId id="300"/>
            <p14:sldId id="352"/>
            <p14:sldId id="471"/>
          </p14:sldIdLst>
        </p14:section>
        <p14:section name="Novinky" id="{1D847DB9-762F-4D15-9C64-63B35B49361B}">
          <p14:sldIdLst>
            <p14:sldId id="464"/>
            <p14:sldId id="475"/>
            <p14:sldId id="476"/>
            <p14:sldId id="479"/>
            <p14:sldId id="478"/>
            <p14:sldId id="480"/>
            <p14:sldId id="483"/>
            <p14:sldId id="481"/>
            <p14:sldId id="482"/>
            <p14:sldId id="484"/>
            <p14:sldId id="487"/>
            <p14:sldId id="485"/>
          </p14:sldIdLst>
        </p14:section>
        <p14:section name="AI Persony" id="{5B742B57-6EA9-4E32-B36D-7EDC78FC020D}">
          <p14:sldIdLst>
            <p14:sldId id="461"/>
            <p14:sldId id="452"/>
            <p14:sldId id="470"/>
          </p14:sldIdLst>
        </p14:section>
        <p14:section name="Ai integrovaná v systémech pro řízení výuky" id="{3924F4A0-F3AA-43D1-9931-85241DA21814}">
          <p14:sldIdLst>
            <p14:sldId id="455"/>
            <p14:sldId id="488"/>
            <p14:sldId id="473"/>
            <p14:sldId id="489"/>
          </p14:sldIdLst>
        </p14:section>
        <p14:section name="Generativní nástroje pro vytváření jiného než textového obsahu" id="{BF065CA4-B1D1-4539-8FB1-5937939DE22A}">
          <p14:sldIdLst>
            <p14:sldId id="376"/>
            <p14:sldId id="330"/>
            <p14:sldId id="380"/>
            <p14:sldId id="379"/>
            <p14:sldId id="325"/>
            <p14:sldId id="412"/>
            <p14:sldId id="413"/>
            <p14:sldId id="415"/>
            <p14:sldId id="414"/>
          </p14:sldIdLst>
        </p14:section>
        <p14:section name="Praktická cvičení" id="{A6D8D7C1-7423-472D-82A1-5103C762F5E1}">
          <p14:sldIdLst>
            <p14:sldId id="474"/>
          </p14:sldIdLst>
        </p14:section>
        <p14:section name="Prompty - připomenutí" id="{05801414-F6F3-47B7-BB50-EF18E7BB083A}">
          <p14:sldIdLst>
            <p14:sldId id="440"/>
            <p14:sldId id="441"/>
            <p14:sldId id="442"/>
            <p14:sldId id="443"/>
            <p14:sldId id="490"/>
            <p14:sldId id="341"/>
            <p14:sldId id="472"/>
            <p14:sldId id="451"/>
            <p14:sldId id="390"/>
          </p14:sldIdLst>
        </p14:section>
        <p14:section name="Etika použití AI" id="{C2E25D1C-3D77-43DF-A96B-B65BE51811A9}">
          <p14:sldIdLst>
            <p14:sldId id="424"/>
            <p14:sldId id="318"/>
            <p14:sldId id="345"/>
            <p14:sldId id="348"/>
            <p14:sldId id="346"/>
          </p14:sldIdLst>
        </p14:section>
        <p14:section name="Odkazy, shrnutí" id="{CA033A30-9806-4A43-B2A9-DB9BF5757818}">
          <p14:sldIdLst>
            <p14:sldId id="465"/>
            <p14:sldId id="42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rickova, Zuzana" initials="PZ" lastIdx="1" clrIdx="0">
    <p:extLst>
      <p:ext uri="{19B8F6BF-5375-455C-9EA6-DF929625EA0E}">
        <p15:presenceInfo xmlns:p15="http://schemas.microsoft.com/office/powerpoint/2012/main" userId="S-1-5-21-3144333414-3767482545-634375563-10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51" autoAdjust="0"/>
    <p:restoredTop sz="88513" autoAdjust="0"/>
  </p:normalViewPr>
  <p:slideViewPr>
    <p:cSldViewPr snapToGrid="0">
      <p:cViewPr varScale="1">
        <p:scale>
          <a:sx n="99" d="100"/>
          <a:sy n="99" d="100"/>
        </p:scale>
        <p:origin x="48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3-05T19:40:38.919" idx="1">
    <p:pos x="7679" y="0"/>
    <p:text>An ergonomic dining chair features a sleek design with a comfortable backrest, padded seat in neutral shades, and a frame made from sustainable certified wood and recycled metal. The chair is stackable for easy storage.</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2"/>
            <a:ext cx="2943596" cy="497976"/>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47745" y="2"/>
            <a:ext cx="2943596" cy="497976"/>
          </a:xfrm>
          <a:prstGeom prst="rect">
            <a:avLst/>
          </a:prstGeom>
        </p:spPr>
        <p:txBody>
          <a:bodyPr vert="horz" lIns="91440" tIns="45720" rIns="91440" bIns="45720" rtlCol="0"/>
          <a:lstStyle>
            <a:lvl1pPr algn="r">
              <a:defRPr sz="1200"/>
            </a:lvl1pPr>
          </a:lstStyle>
          <a:p>
            <a:fld id="{2E3AE186-36F1-439A-AF32-64C1BFF40FA7}" type="datetimeFigureOut">
              <a:rPr lang="cs-CZ" smtClean="0"/>
              <a:t>07.03.2025</a:t>
            </a:fld>
            <a:endParaRPr lang="cs-CZ"/>
          </a:p>
        </p:txBody>
      </p:sp>
      <p:sp>
        <p:nvSpPr>
          <p:cNvPr id="4" name="Zástupný symbol pro obrázek snímku 3"/>
          <p:cNvSpPr>
            <a:spLocks noGrp="1" noRot="1" noChangeAspect="1"/>
          </p:cNvSpPr>
          <p:nvPr>
            <p:ph type="sldImg" idx="2"/>
          </p:nvPr>
        </p:nvSpPr>
        <p:spPr>
          <a:xfrm>
            <a:off x="420688" y="1241425"/>
            <a:ext cx="5951537" cy="3348038"/>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292" y="4776430"/>
            <a:ext cx="5434330" cy="3907989"/>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27076"/>
            <a:ext cx="2943596" cy="497974"/>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47745" y="9427076"/>
            <a:ext cx="2943596" cy="497974"/>
          </a:xfrm>
          <a:prstGeom prst="rect">
            <a:avLst/>
          </a:prstGeom>
        </p:spPr>
        <p:txBody>
          <a:bodyPr vert="horz" lIns="91440" tIns="45720" rIns="91440" bIns="45720" rtlCol="0" anchor="b"/>
          <a:lstStyle>
            <a:lvl1pPr algn="r">
              <a:defRPr sz="1200"/>
            </a:lvl1pPr>
          </a:lstStyle>
          <a:p>
            <a:fld id="{623904F4-80E6-49DA-8E8E-A7B70F44212C}" type="slidenum">
              <a:rPr lang="cs-CZ" smtClean="0"/>
              <a:t>‹#›</a:t>
            </a:fld>
            <a:endParaRPr lang="cs-CZ"/>
          </a:p>
        </p:txBody>
      </p:sp>
    </p:spTree>
    <p:extLst>
      <p:ext uri="{BB962C8B-B14F-4D97-AF65-F5344CB8AC3E}">
        <p14:creationId xmlns:p14="http://schemas.microsoft.com/office/powerpoint/2010/main" val="993452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23904F4-80E6-49DA-8E8E-A7B70F44212C}" type="slidenum">
              <a:rPr lang="cs-CZ" smtClean="0"/>
              <a:t>1</a:t>
            </a:fld>
            <a:endParaRPr lang="cs-CZ"/>
          </a:p>
        </p:txBody>
      </p:sp>
    </p:spTree>
    <p:extLst>
      <p:ext uri="{BB962C8B-B14F-4D97-AF65-F5344CB8AC3E}">
        <p14:creationId xmlns:p14="http://schemas.microsoft.com/office/powerpoint/2010/main" val="52642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10</a:t>
            </a:fld>
            <a:endParaRPr lang="cs-CZ"/>
          </a:p>
        </p:txBody>
      </p:sp>
    </p:spTree>
    <p:extLst>
      <p:ext uri="{BB962C8B-B14F-4D97-AF65-F5344CB8AC3E}">
        <p14:creationId xmlns:p14="http://schemas.microsoft.com/office/powerpoint/2010/main" val="1637284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11</a:t>
            </a:fld>
            <a:endParaRPr lang="cs-CZ"/>
          </a:p>
        </p:txBody>
      </p:sp>
    </p:spTree>
    <p:extLst>
      <p:ext uri="{BB962C8B-B14F-4D97-AF65-F5344CB8AC3E}">
        <p14:creationId xmlns:p14="http://schemas.microsoft.com/office/powerpoint/2010/main" val="2758956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12</a:t>
            </a:fld>
            <a:endParaRPr lang="cs-CZ"/>
          </a:p>
        </p:txBody>
      </p:sp>
    </p:spTree>
    <p:extLst>
      <p:ext uri="{BB962C8B-B14F-4D97-AF65-F5344CB8AC3E}">
        <p14:creationId xmlns:p14="http://schemas.microsoft.com/office/powerpoint/2010/main" val="2934506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13</a:t>
            </a:fld>
            <a:endParaRPr lang="cs-CZ"/>
          </a:p>
        </p:txBody>
      </p:sp>
    </p:spTree>
    <p:extLst>
      <p:ext uri="{BB962C8B-B14F-4D97-AF65-F5344CB8AC3E}">
        <p14:creationId xmlns:p14="http://schemas.microsoft.com/office/powerpoint/2010/main" val="1715199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14</a:t>
            </a:fld>
            <a:endParaRPr lang="cs-CZ"/>
          </a:p>
        </p:txBody>
      </p:sp>
    </p:spTree>
    <p:extLst>
      <p:ext uri="{BB962C8B-B14F-4D97-AF65-F5344CB8AC3E}">
        <p14:creationId xmlns:p14="http://schemas.microsoft.com/office/powerpoint/2010/main" val="434615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15</a:t>
            </a:fld>
            <a:endParaRPr lang="cs-CZ"/>
          </a:p>
        </p:txBody>
      </p:sp>
    </p:spTree>
    <p:extLst>
      <p:ext uri="{BB962C8B-B14F-4D97-AF65-F5344CB8AC3E}">
        <p14:creationId xmlns:p14="http://schemas.microsoft.com/office/powerpoint/2010/main" val="221995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16</a:t>
            </a:fld>
            <a:endParaRPr lang="cs-CZ"/>
          </a:p>
        </p:txBody>
      </p:sp>
    </p:spTree>
    <p:extLst>
      <p:ext uri="{BB962C8B-B14F-4D97-AF65-F5344CB8AC3E}">
        <p14:creationId xmlns:p14="http://schemas.microsoft.com/office/powerpoint/2010/main" val="406818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17</a:t>
            </a:fld>
            <a:endParaRPr lang="cs-CZ"/>
          </a:p>
        </p:txBody>
      </p:sp>
    </p:spTree>
    <p:extLst>
      <p:ext uri="{BB962C8B-B14F-4D97-AF65-F5344CB8AC3E}">
        <p14:creationId xmlns:p14="http://schemas.microsoft.com/office/powerpoint/2010/main" val="3782374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18</a:t>
            </a:fld>
            <a:endParaRPr lang="cs-CZ"/>
          </a:p>
        </p:txBody>
      </p:sp>
    </p:spTree>
    <p:extLst>
      <p:ext uri="{BB962C8B-B14F-4D97-AF65-F5344CB8AC3E}">
        <p14:creationId xmlns:p14="http://schemas.microsoft.com/office/powerpoint/2010/main" val="1751227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3EAA8-885E-6CB5-B5A9-43CD6B2893DF}"/>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DE9C5915-AD90-2016-6B03-5497A3138DA7}"/>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A924284D-C969-25BA-59BF-3E875E1DFEB6}"/>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C4326112-D42D-5B39-148E-B30EA05BC38D}"/>
              </a:ext>
            </a:extLst>
          </p:cNvPr>
          <p:cNvSpPr>
            <a:spLocks noGrp="1"/>
          </p:cNvSpPr>
          <p:nvPr>
            <p:ph type="sldNum" sz="quarter" idx="5"/>
          </p:nvPr>
        </p:nvSpPr>
        <p:spPr/>
        <p:txBody>
          <a:bodyPr/>
          <a:lstStyle/>
          <a:p>
            <a:fld id="{8062ACBF-A363-4A06-8A98-8FEAD7A2C231}" type="slidenum">
              <a:rPr lang="cs-CZ" smtClean="0"/>
              <a:t>19</a:t>
            </a:fld>
            <a:endParaRPr lang="cs-CZ"/>
          </a:p>
        </p:txBody>
      </p:sp>
    </p:spTree>
    <p:extLst>
      <p:ext uri="{BB962C8B-B14F-4D97-AF65-F5344CB8AC3E}">
        <p14:creationId xmlns:p14="http://schemas.microsoft.com/office/powerpoint/2010/main" val="3070935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a:t>
            </a:fld>
            <a:endParaRPr lang="cs-CZ"/>
          </a:p>
        </p:txBody>
      </p:sp>
    </p:spTree>
    <p:extLst>
      <p:ext uri="{BB962C8B-B14F-4D97-AF65-F5344CB8AC3E}">
        <p14:creationId xmlns:p14="http://schemas.microsoft.com/office/powerpoint/2010/main" val="1099912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20</a:t>
            </a:fld>
            <a:endParaRPr lang="cs-CZ"/>
          </a:p>
        </p:txBody>
      </p:sp>
    </p:spTree>
    <p:extLst>
      <p:ext uri="{BB962C8B-B14F-4D97-AF65-F5344CB8AC3E}">
        <p14:creationId xmlns:p14="http://schemas.microsoft.com/office/powerpoint/2010/main" val="18943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21</a:t>
            </a:fld>
            <a:endParaRPr lang="cs-CZ"/>
          </a:p>
        </p:txBody>
      </p:sp>
    </p:spTree>
    <p:extLst>
      <p:ext uri="{BB962C8B-B14F-4D97-AF65-F5344CB8AC3E}">
        <p14:creationId xmlns:p14="http://schemas.microsoft.com/office/powerpoint/2010/main" val="3487593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22</a:t>
            </a:fld>
            <a:endParaRPr lang="cs-CZ"/>
          </a:p>
        </p:txBody>
      </p:sp>
    </p:spTree>
    <p:extLst>
      <p:ext uri="{BB962C8B-B14F-4D97-AF65-F5344CB8AC3E}">
        <p14:creationId xmlns:p14="http://schemas.microsoft.com/office/powerpoint/2010/main" val="4023485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23</a:t>
            </a:fld>
            <a:endParaRPr lang="cs-CZ"/>
          </a:p>
        </p:txBody>
      </p:sp>
    </p:spTree>
    <p:extLst>
      <p:ext uri="{BB962C8B-B14F-4D97-AF65-F5344CB8AC3E}">
        <p14:creationId xmlns:p14="http://schemas.microsoft.com/office/powerpoint/2010/main" val="857983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24</a:t>
            </a:fld>
            <a:endParaRPr lang="cs-CZ"/>
          </a:p>
        </p:txBody>
      </p:sp>
    </p:spTree>
    <p:extLst>
      <p:ext uri="{BB962C8B-B14F-4D97-AF65-F5344CB8AC3E}">
        <p14:creationId xmlns:p14="http://schemas.microsoft.com/office/powerpoint/2010/main" val="1077069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25</a:t>
            </a:fld>
            <a:endParaRPr lang="cs-CZ"/>
          </a:p>
        </p:txBody>
      </p:sp>
    </p:spTree>
    <p:extLst>
      <p:ext uri="{BB962C8B-B14F-4D97-AF65-F5344CB8AC3E}">
        <p14:creationId xmlns:p14="http://schemas.microsoft.com/office/powerpoint/2010/main" val="2728176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26</a:t>
            </a:fld>
            <a:endParaRPr lang="cs-CZ"/>
          </a:p>
        </p:txBody>
      </p:sp>
    </p:spTree>
    <p:extLst>
      <p:ext uri="{BB962C8B-B14F-4D97-AF65-F5344CB8AC3E}">
        <p14:creationId xmlns:p14="http://schemas.microsoft.com/office/powerpoint/2010/main" val="3503679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27</a:t>
            </a:fld>
            <a:endParaRPr lang="cs-CZ"/>
          </a:p>
        </p:txBody>
      </p:sp>
    </p:spTree>
    <p:extLst>
      <p:ext uri="{BB962C8B-B14F-4D97-AF65-F5344CB8AC3E}">
        <p14:creationId xmlns:p14="http://schemas.microsoft.com/office/powerpoint/2010/main" val="3436421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28</a:t>
            </a:fld>
            <a:endParaRPr lang="cs-CZ"/>
          </a:p>
        </p:txBody>
      </p:sp>
    </p:spTree>
    <p:extLst>
      <p:ext uri="{BB962C8B-B14F-4D97-AF65-F5344CB8AC3E}">
        <p14:creationId xmlns:p14="http://schemas.microsoft.com/office/powerpoint/2010/main" val="80039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An ergonomic dining chair features a sleek design with a comfortable backrest, padded seat in neutral shades, and a frame made from sustainable certified wood and recycled metal. The chair is stackable for easy storage.</a:t>
            </a:r>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29</a:t>
            </a:fld>
            <a:endParaRPr lang="cs-CZ"/>
          </a:p>
        </p:txBody>
      </p:sp>
    </p:spTree>
    <p:extLst>
      <p:ext uri="{BB962C8B-B14F-4D97-AF65-F5344CB8AC3E}">
        <p14:creationId xmlns:p14="http://schemas.microsoft.com/office/powerpoint/2010/main" val="3866459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a:t>
            </a:fld>
            <a:endParaRPr lang="cs-CZ"/>
          </a:p>
        </p:txBody>
      </p:sp>
    </p:spTree>
    <p:extLst>
      <p:ext uri="{BB962C8B-B14F-4D97-AF65-F5344CB8AC3E}">
        <p14:creationId xmlns:p14="http://schemas.microsoft.com/office/powerpoint/2010/main" val="782731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30</a:t>
            </a:fld>
            <a:endParaRPr lang="cs-CZ"/>
          </a:p>
        </p:txBody>
      </p:sp>
    </p:spTree>
    <p:extLst>
      <p:ext uri="{BB962C8B-B14F-4D97-AF65-F5344CB8AC3E}">
        <p14:creationId xmlns:p14="http://schemas.microsoft.com/office/powerpoint/2010/main" val="162832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31</a:t>
            </a:fld>
            <a:endParaRPr lang="cs-CZ"/>
          </a:p>
        </p:txBody>
      </p:sp>
    </p:spTree>
    <p:extLst>
      <p:ext uri="{BB962C8B-B14F-4D97-AF65-F5344CB8AC3E}">
        <p14:creationId xmlns:p14="http://schemas.microsoft.com/office/powerpoint/2010/main" val="35903457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32</a:t>
            </a:fld>
            <a:endParaRPr lang="cs-CZ"/>
          </a:p>
        </p:txBody>
      </p:sp>
    </p:spTree>
    <p:extLst>
      <p:ext uri="{BB962C8B-B14F-4D97-AF65-F5344CB8AC3E}">
        <p14:creationId xmlns:p14="http://schemas.microsoft.com/office/powerpoint/2010/main" val="28442127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33</a:t>
            </a:fld>
            <a:endParaRPr lang="cs-CZ"/>
          </a:p>
        </p:txBody>
      </p:sp>
    </p:spTree>
    <p:extLst>
      <p:ext uri="{BB962C8B-B14F-4D97-AF65-F5344CB8AC3E}">
        <p14:creationId xmlns:p14="http://schemas.microsoft.com/office/powerpoint/2010/main" val="4468358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3C93B-032D-343A-64A0-B53B28FA607E}"/>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0D73B780-309B-CD33-5E3F-07E82C2C69E0}"/>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47738059-BD4D-FB25-AD8E-C29D1208CA4A}"/>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0B1011A8-6F1E-586E-808D-80A2679C4567}"/>
              </a:ext>
            </a:extLst>
          </p:cNvPr>
          <p:cNvSpPr>
            <a:spLocks noGrp="1"/>
          </p:cNvSpPr>
          <p:nvPr>
            <p:ph type="sldNum" sz="quarter" idx="5"/>
          </p:nvPr>
        </p:nvSpPr>
        <p:spPr/>
        <p:txBody>
          <a:bodyPr/>
          <a:lstStyle/>
          <a:p>
            <a:fld id="{8062ACBF-A363-4A06-8A98-8FEAD7A2C231}" type="slidenum">
              <a:rPr lang="cs-CZ" smtClean="0"/>
              <a:t>34</a:t>
            </a:fld>
            <a:endParaRPr lang="cs-CZ"/>
          </a:p>
        </p:txBody>
      </p:sp>
    </p:spTree>
    <p:extLst>
      <p:ext uri="{BB962C8B-B14F-4D97-AF65-F5344CB8AC3E}">
        <p14:creationId xmlns:p14="http://schemas.microsoft.com/office/powerpoint/2010/main" val="463882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CDC3F-1B5E-E964-61B4-50734F42206D}"/>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EDBCA9C1-D0C0-CCF9-7B04-27DD6B926DE3}"/>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EFBB9B84-0D9C-3C4F-C0D7-BFE2168B66CD}"/>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06419F47-86D5-4A27-9A14-E13E1BDEB1EF}"/>
              </a:ext>
            </a:extLst>
          </p:cNvPr>
          <p:cNvSpPr>
            <a:spLocks noGrp="1"/>
          </p:cNvSpPr>
          <p:nvPr>
            <p:ph type="sldNum" sz="quarter" idx="5"/>
          </p:nvPr>
        </p:nvSpPr>
        <p:spPr/>
        <p:txBody>
          <a:bodyPr/>
          <a:lstStyle/>
          <a:p>
            <a:fld id="{8062ACBF-A363-4A06-8A98-8FEAD7A2C231}" type="slidenum">
              <a:rPr lang="cs-CZ" smtClean="0"/>
              <a:t>35</a:t>
            </a:fld>
            <a:endParaRPr lang="cs-CZ"/>
          </a:p>
        </p:txBody>
      </p:sp>
    </p:spTree>
    <p:extLst>
      <p:ext uri="{BB962C8B-B14F-4D97-AF65-F5344CB8AC3E}">
        <p14:creationId xmlns:p14="http://schemas.microsoft.com/office/powerpoint/2010/main" val="3099461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4756F-54EC-185E-2BDA-2F4C15104F05}"/>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07348226-C811-EDCE-84D9-BD3DEE1AEB97}"/>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7C008B87-202B-2F23-C98F-4A88FAB7CD7C}"/>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16FAD194-2D0E-1AD2-E907-5CBD3B2A6391}"/>
              </a:ext>
            </a:extLst>
          </p:cNvPr>
          <p:cNvSpPr>
            <a:spLocks noGrp="1"/>
          </p:cNvSpPr>
          <p:nvPr>
            <p:ph type="sldNum" sz="quarter" idx="5"/>
          </p:nvPr>
        </p:nvSpPr>
        <p:spPr/>
        <p:txBody>
          <a:bodyPr/>
          <a:lstStyle/>
          <a:p>
            <a:fld id="{8062ACBF-A363-4A06-8A98-8FEAD7A2C231}" type="slidenum">
              <a:rPr lang="cs-CZ" smtClean="0"/>
              <a:t>36</a:t>
            </a:fld>
            <a:endParaRPr lang="cs-CZ"/>
          </a:p>
        </p:txBody>
      </p:sp>
    </p:spTree>
    <p:extLst>
      <p:ext uri="{BB962C8B-B14F-4D97-AF65-F5344CB8AC3E}">
        <p14:creationId xmlns:p14="http://schemas.microsoft.com/office/powerpoint/2010/main" val="3686307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7EFF6-3523-FDD2-37B6-94B09E34370D}"/>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3D0DFDB4-5E39-6452-A09F-170447780563}"/>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C365DA39-99F7-8B22-33CB-0ACF27CB3FE4}"/>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AB02F32F-A4D2-31BD-31B6-DD8B9CFE44E2}"/>
              </a:ext>
            </a:extLst>
          </p:cNvPr>
          <p:cNvSpPr>
            <a:spLocks noGrp="1"/>
          </p:cNvSpPr>
          <p:nvPr>
            <p:ph type="sldNum" sz="quarter" idx="5"/>
          </p:nvPr>
        </p:nvSpPr>
        <p:spPr/>
        <p:txBody>
          <a:bodyPr/>
          <a:lstStyle/>
          <a:p>
            <a:fld id="{8062ACBF-A363-4A06-8A98-8FEAD7A2C231}" type="slidenum">
              <a:rPr lang="cs-CZ" smtClean="0"/>
              <a:t>37</a:t>
            </a:fld>
            <a:endParaRPr lang="cs-CZ"/>
          </a:p>
        </p:txBody>
      </p:sp>
    </p:spTree>
    <p:extLst>
      <p:ext uri="{BB962C8B-B14F-4D97-AF65-F5344CB8AC3E}">
        <p14:creationId xmlns:p14="http://schemas.microsoft.com/office/powerpoint/2010/main" val="14311790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7EFF6-3523-FDD2-37B6-94B09E34370D}"/>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3D0DFDB4-5E39-6452-A09F-170447780563}"/>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C365DA39-99F7-8B22-33CB-0ACF27CB3FE4}"/>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AB02F32F-A4D2-31BD-31B6-DD8B9CFE44E2}"/>
              </a:ext>
            </a:extLst>
          </p:cNvPr>
          <p:cNvSpPr>
            <a:spLocks noGrp="1"/>
          </p:cNvSpPr>
          <p:nvPr>
            <p:ph type="sldNum" sz="quarter" idx="5"/>
          </p:nvPr>
        </p:nvSpPr>
        <p:spPr/>
        <p:txBody>
          <a:bodyPr/>
          <a:lstStyle/>
          <a:p>
            <a:fld id="{8062ACBF-A363-4A06-8A98-8FEAD7A2C231}" type="slidenum">
              <a:rPr lang="cs-CZ" smtClean="0"/>
              <a:t>38</a:t>
            </a:fld>
            <a:endParaRPr lang="cs-CZ"/>
          </a:p>
        </p:txBody>
      </p:sp>
    </p:spTree>
    <p:extLst>
      <p:ext uri="{BB962C8B-B14F-4D97-AF65-F5344CB8AC3E}">
        <p14:creationId xmlns:p14="http://schemas.microsoft.com/office/powerpoint/2010/main" val="3060943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39</a:t>
            </a:fld>
            <a:endParaRPr lang="cs-CZ"/>
          </a:p>
        </p:txBody>
      </p:sp>
    </p:spTree>
    <p:extLst>
      <p:ext uri="{BB962C8B-B14F-4D97-AF65-F5344CB8AC3E}">
        <p14:creationId xmlns:p14="http://schemas.microsoft.com/office/powerpoint/2010/main" val="3178961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a:t>
            </a:fld>
            <a:endParaRPr lang="cs-CZ"/>
          </a:p>
        </p:txBody>
      </p:sp>
    </p:spTree>
    <p:extLst>
      <p:ext uri="{BB962C8B-B14F-4D97-AF65-F5344CB8AC3E}">
        <p14:creationId xmlns:p14="http://schemas.microsoft.com/office/powerpoint/2010/main" val="2831706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40</a:t>
            </a:fld>
            <a:endParaRPr lang="cs-CZ"/>
          </a:p>
        </p:txBody>
      </p:sp>
    </p:spTree>
    <p:extLst>
      <p:ext uri="{BB962C8B-B14F-4D97-AF65-F5344CB8AC3E}">
        <p14:creationId xmlns:p14="http://schemas.microsoft.com/office/powerpoint/2010/main" val="174985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TODO</a:t>
            </a:r>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41</a:t>
            </a:fld>
            <a:endParaRPr lang="cs-CZ"/>
          </a:p>
        </p:txBody>
      </p:sp>
    </p:spTree>
    <p:extLst>
      <p:ext uri="{BB962C8B-B14F-4D97-AF65-F5344CB8AC3E}">
        <p14:creationId xmlns:p14="http://schemas.microsoft.com/office/powerpoint/2010/main" val="19604672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42</a:t>
            </a:fld>
            <a:endParaRPr lang="cs-CZ"/>
          </a:p>
        </p:txBody>
      </p:sp>
    </p:spTree>
    <p:extLst>
      <p:ext uri="{BB962C8B-B14F-4D97-AF65-F5344CB8AC3E}">
        <p14:creationId xmlns:p14="http://schemas.microsoft.com/office/powerpoint/2010/main" val="8645141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Je to ten, kdo poskytl základní vzdělání v podobě dat (autor učiva)? Ten, kdo vytvořil komplexní systém, který umožňuje AI tvořit (programátor)? Nebo ten, kdo zadává specifické pokyny pro vytvoření obsahu (autor promptu)? </a:t>
            </a:r>
          </a:p>
          <a:p>
            <a:endParaRPr lang="cs-CZ" dirty="0"/>
          </a:p>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43</a:t>
            </a:fld>
            <a:endParaRPr lang="cs-CZ"/>
          </a:p>
        </p:txBody>
      </p:sp>
    </p:spTree>
    <p:extLst>
      <p:ext uri="{BB962C8B-B14F-4D97-AF65-F5344CB8AC3E}">
        <p14:creationId xmlns:p14="http://schemas.microsoft.com/office/powerpoint/2010/main" val="36873999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44</a:t>
            </a:fld>
            <a:endParaRPr lang="cs-CZ"/>
          </a:p>
        </p:txBody>
      </p:sp>
    </p:spTree>
    <p:extLst>
      <p:ext uri="{BB962C8B-B14F-4D97-AF65-F5344CB8AC3E}">
        <p14:creationId xmlns:p14="http://schemas.microsoft.com/office/powerpoint/2010/main" val="36820351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45</a:t>
            </a:fld>
            <a:endParaRPr lang="cs-CZ"/>
          </a:p>
        </p:txBody>
      </p:sp>
    </p:spTree>
    <p:extLst>
      <p:ext uri="{BB962C8B-B14F-4D97-AF65-F5344CB8AC3E}">
        <p14:creationId xmlns:p14="http://schemas.microsoft.com/office/powerpoint/2010/main" val="18113562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46</a:t>
            </a:fld>
            <a:endParaRPr lang="cs-CZ"/>
          </a:p>
        </p:txBody>
      </p:sp>
    </p:spTree>
    <p:extLst>
      <p:ext uri="{BB962C8B-B14F-4D97-AF65-F5344CB8AC3E}">
        <p14:creationId xmlns:p14="http://schemas.microsoft.com/office/powerpoint/2010/main" val="7214868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47</a:t>
            </a:fld>
            <a:endParaRPr lang="cs-CZ"/>
          </a:p>
        </p:txBody>
      </p:sp>
    </p:spTree>
    <p:extLst>
      <p:ext uri="{BB962C8B-B14F-4D97-AF65-F5344CB8AC3E}">
        <p14:creationId xmlns:p14="http://schemas.microsoft.com/office/powerpoint/2010/main" val="37958756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48</a:t>
            </a:fld>
            <a:endParaRPr lang="cs-CZ"/>
          </a:p>
        </p:txBody>
      </p:sp>
    </p:spTree>
    <p:extLst>
      <p:ext uri="{BB962C8B-B14F-4D97-AF65-F5344CB8AC3E}">
        <p14:creationId xmlns:p14="http://schemas.microsoft.com/office/powerpoint/2010/main" val="2554445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49</a:t>
            </a:fld>
            <a:endParaRPr lang="cs-CZ"/>
          </a:p>
        </p:txBody>
      </p:sp>
    </p:spTree>
    <p:extLst>
      <p:ext uri="{BB962C8B-B14F-4D97-AF65-F5344CB8AC3E}">
        <p14:creationId xmlns:p14="http://schemas.microsoft.com/office/powerpoint/2010/main" val="2878365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5</a:t>
            </a:fld>
            <a:endParaRPr lang="cs-CZ"/>
          </a:p>
        </p:txBody>
      </p:sp>
    </p:spTree>
    <p:extLst>
      <p:ext uri="{BB962C8B-B14F-4D97-AF65-F5344CB8AC3E}">
        <p14:creationId xmlns:p14="http://schemas.microsoft.com/office/powerpoint/2010/main" val="767274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6</a:t>
            </a:fld>
            <a:endParaRPr lang="cs-CZ"/>
          </a:p>
        </p:txBody>
      </p:sp>
    </p:spTree>
    <p:extLst>
      <p:ext uri="{BB962C8B-B14F-4D97-AF65-F5344CB8AC3E}">
        <p14:creationId xmlns:p14="http://schemas.microsoft.com/office/powerpoint/2010/main" val="3460199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7</a:t>
            </a:fld>
            <a:endParaRPr lang="cs-CZ"/>
          </a:p>
        </p:txBody>
      </p:sp>
    </p:spTree>
    <p:extLst>
      <p:ext uri="{BB962C8B-B14F-4D97-AF65-F5344CB8AC3E}">
        <p14:creationId xmlns:p14="http://schemas.microsoft.com/office/powerpoint/2010/main" val="658864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8</a:t>
            </a:fld>
            <a:endParaRPr lang="cs-CZ"/>
          </a:p>
        </p:txBody>
      </p:sp>
    </p:spTree>
    <p:extLst>
      <p:ext uri="{BB962C8B-B14F-4D97-AF65-F5344CB8AC3E}">
        <p14:creationId xmlns:p14="http://schemas.microsoft.com/office/powerpoint/2010/main" val="1761332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9</a:t>
            </a:fld>
            <a:endParaRPr lang="cs-CZ"/>
          </a:p>
        </p:txBody>
      </p:sp>
    </p:spTree>
    <p:extLst>
      <p:ext uri="{BB962C8B-B14F-4D97-AF65-F5344CB8AC3E}">
        <p14:creationId xmlns:p14="http://schemas.microsoft.com/office/powerpoint/2010/main" val="2238046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9F7AFE-3B36-451D-B2E0-622EFCC7250E}"/>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9FBA2B9-C251-47B3-BA6A-1A60A3991694}"/>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1B632EB-0B82-40D6-B8F1-5638C5BE1C57}"/>
              </a:ext>
            </a:extLst>
          </p:cNvPr>
          <p:cNvSpPr>
            <a:spLocks noGrp="1"/>
          </p:cNvSpPr>
          <p:nvPr>
            <p:ph type="dt" sz="half" idx="10"/>
          </p:nvPr>
        </p:nvSpPr>
        <p:spPr/>
        <p:txBody>
          <a:bodyPr/>
          <a:lstStyle/>
          <a:p>
            <a:fld id="{84782670-F72D-43A7-B5D8-A13D4D24A3D4}" type="datetimeFigureOut">
              <a:rPr lang="cs-CZ" smtClean="0"/>
              <a:t>07.03.2025</a:t>
            </a:fld>
            <a:endParaRPr lang="cs-CZ"/>
          </a:p>
        </p:txBody>
      </p:sp>
      <p:sp>
        <p:nvSpPr>
          <p:cNvPr id="5" name="Zástupný symbol pro zápatí 4">
            <a:extLst>
              <a:ext uri="{FF2B5EF4-FFF2-40B4-BE49-F238E27FC236}">
                <a16:creationId xmlns:a16="http://schemas.microsoft.com/office/drawing/2014/main" id="{9655623C-CCAA-410B-A606-349ED4B0019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ED1F28A-56F9-4AAD-972C-0A68E597BA79}"/>
              </a:ext>
            </a:extLst>
          </p:cNvPr>
          <p:cNvSpPr>
            <a:spLocks noGrp="1"/>
          </p:cNvSpPr>
          <p:nvPr>
            <p:ph type="sldNum" sz="quarter" idx="12"/>
          </p:nvPr>
        </p:nvSpPr>
        <p:spPr/>
        <p:txBody>
          <a:bodyPr/>
          <a:lstStyle/>
          <a:p>
            <a:fld id="{6C6D246E-7B11-48CE-B3E5-A9CD9305DC13}" type="slidenum">
              <a:rPr lang="cs-CZ" smtClean="0"/>
              <a:t>‹#›</a:t>
            </a:fld>
            <a:endParaRPr lang="cs-CZ"/>
          </a:p>
        </p:txBody>
      </p:sp>
    </p:spTree>
    <p:extLst>
      <p:ext uri="{BB962C8B-B14F-4D97-AF65-F5344CB8AC3E}">
        <p14:creationId xmlns:p14="http://schemas.microsoft.com/office/powerpoint/2010/main" val="1760079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lastní rozlože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054B4D-17D1-1DE6-47CA-6A210913C41C}"/>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7EE7980B-363E-4A7B-72AB-6214B95D96DC}"/>
              </a:ext>
            </a:extLst>
          </p:cNvPr>
          <p:cNvSpPr>
            <a:spLocks noGrp="1"/>
          </p:cNvSpPr>
          <p:nvPr>
            <p:ph type="dt" sz="half" idx="10"/>
          </p:nvPr>
        </p:nvSpPr>
        <p:spPr/>
        <p:txBody>
          <a:bodyPr/>
          <a:lstStyle/>
          <a:p>
            <a:r>
              <a:rPr lang="en-US"/>
              <a:t>15.6.2014</a:t>
            </a:r>
            <a:endParaRPr lang="cs-CZ" dirty="0"/>
          </a:p>
        </p:txBody>
      </p:sp>
      <p:sp>
        <p:nvSpPr>
          <p:cNvPr id="4" name="Zástupný symbol pro zápatí 3">
            <a:extLst>
              <a:ext uri="{FF2B5EF4-FFF2-40B4-BE49-F238E27FC236}">
                <a16:creationId xmlns:a16="http://schemas.microsoft.com/office/drawing/2014/main" id="{7E2F9C11-A118-AC8F-C38C-4457096E2143}"/>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FA7B8E26-0CE1-A1AE-8154-5288B634C69C}"/>
              </a:ext>
            </a:extLst>
          </p:cNvPr>
          <p:cNvSpPr>
            <a:spLocks noGrp="1"/>
          </p:cNvSpPr>
          <p:nvPr>
            <p:ph type="sldNum" sz="quarter" idx="12"/>
          </p:nvPr>
        </p:nvSpPr>
        <p:spPr/>
        <p:txBody>
          <a:bodyPr/>
          <a:lstStyle/>
          <a:p>
            <a:fld id="{6C6D246E-7B11-48CE-B3E5-A9CD9305DC13}" type="slidenum">
              <a:rPr lang="cs-CZ" smtClean="0"/>
              <a:t>‹#›</a:t>
            </a:fld>
            <a:endParaRPr lang="cs-CZ"/>
          </a:p>
        </p:txBody>
      </p:sp>
      <p:pic>
        <p:nvPicPr>
          <p:cNvPr id="7" name="Obrázek 6" descr="Obsah obrázku text, Písmo, snímek obrazovky, Grafika&#10;&#10;Popis byl vytvořen automaticky">
            <a:extLst>
              <a:ext uri="{FF2B5EF4-FFF2-40B4-BE49-F238E27FC236}">
                <a16:creationId xmlns:a16="http://schemas.microsoft.com/office/drawing/2014/main" id="{CA46200C-1646-5A05-A000-6CBF77838C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493" y="383413"/>
            <a:ext cx="7310327" cy="1056290"/>
          </a:xfrm>
          <a:prstGeom prst="rect">
            <a:avLst/>
          </a:prstGeom>
        </p:spPr>
      </p:pic>
      <p:pic>
        <p:nvPicPr>
          <p:cNvPr id="8" name="Picture 2" descr="https://www.email.cz/download/i/J_cdaADwWifiayZrAXd9jpkdWor_gYe_4QlhA3zsTzSB0jpv76wY4UUYT-LRJNvubDBn-to/logo_cvut.jpg">
            <a:extLst>
              <a:ext uri="{FF2B5EF4-FFF2-40B4-BE49-F238E27FC236}">
                <a16:creationId xmlns:a16="http://schemas.microsoft.com/office/drawing/2014/main" id="{2051574E-2324-9C0E-FC54-B225BF515CE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283025" y="442372"/>
            <a:ext cx="2045068" cy="997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391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19000">
              <a:schemeClr val="accent1">
                <a:lumMod val="0"/>
                <a:lumOff val="100000"/>
              </a:schemeClr>
            </a:gs>
            <a:gs pos="60000">
              <a:schemeClr val="accent1">
                <a:lumMod val="60000"/>
                <a:lumOff val="4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49063456-A609-43C5-8B10-23457A8353F6}"/>
              </a:ext>
            </a:extLst>
          </p:cNvPr>
          <p:cNvSpPr>
            <a:spLocks noGrp="1"/>
          </p:cNvSpPr>
          <p:nvPr>
            <p:ph type="title"/>
          </p:nvPr>
        </p:nvSpPr>
        <p:spPr>
          <a:xfrm>
            <a:off x="812493" y="1609659"/>
            <a:ext cx="10515600" cy="758318"/>
          </a:xfrm>
          <a:prstGeom prst="rect">
            <a:avLst/>
          </a:prstGeom>
        </p:spPr>
        <p:txBody>
          <a:bodyPr vert="horz" lIns="91440" tIns="45720" rIns="91440" bIns="45720" rtlCol="0" anchor="ctr">
            <a:normAutofit/>
          </a:bodyPr>
          <a:lstStyle/>
          <a:p>
            <a:r>
              <a:rPr lang="cs-CZ" dirty="0"/>
              <a:t>Kliknutím lze upravit styl.</a:t>
            </a:r>
          </a:p>
        </p:txBody>
      </p:sp>
      <p:sp>
        <p:nvSpPr>
          <p:cNvPr id="3" name="Zástupný text 2">
            <a:extLst>
              <a:ext uri="{FF2B5EF4-FFF2-40B4-BE49-F238E27FC236}">
                <a16:creationId xmlns:a16="http://schemas.microsoft.com/office/drawing/2014/main" id="{F86944E0-6C24-4DFE-A76A-5FA5E1233704}"/>
              </a:ext>
            </a:extLst>
          </p:cNvPr>
          <p:cNvSpPr>
            <a:spLocks noGrp="1"/>
          </p:cNvSpPr>
          <p:nvPr>
            <p:ph type="body" idx="1"/>
          </p:nvPr>
        </p:nvSpPr>
        <p:spPr>
          <a:xfrm>
            <a:off x="812493" y="2606992"/>
            <a:ext cx="10515600" cy="3510343"/>
          </a:xfrm>
          <a:prstGeom prst="rect">
            <a:avLst/>
          </a:prstGeom>
        </p:spPr>
        <p:txBody>
          <a:bodyPr vert="horz" lIns="91440" tIns="45720" rIns="91440" bIns="4572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datum 3">
            <a:extLst>
              <a:ext uri="{FF2B5EF4-FFF2-40B4-BE49-F238E27FC236}">
                <a16:creationId xmlns:a16="http://schemas.microsoft.com/office/drawing/2014/main" id="{4A4960C4-E5BD-4CB5-AD6A-086EBF7B82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15.6.2014</a:t>
            </a:r>
            <a:endParaRPr lang="cs-CZ" dirty="0"/>
          </a:p>
        </p:txBody>
      </p:sp>
      <p:sp>
        <p:nvSpPr>
          <p:cNvPr id="5" name="Zástupný symbol pro zápatí 4">
            <a:extLst>
              <a:ext uri="{FF2B5EF4-FFF2-40B4-BE49-F238E27FC236}">
                <a16:creationId xmlns:a16="http://schemas.microsoft.com/office/drawing/2014/main" id="{7CC603B8-A412-4B67-8099-2235B6B034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4C9F4780-28AF-456C-8C2E-91F731256F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D246E-7B11-48CE-B3E5-A9CD9305DC13}" type="slidenum">
              <a:rPr lang="cs-CZ" smtClean="0"/>
              <a:t>‹#›</a:t>
            </a:fld>
            <a:endParaRPr lang="cs-CZ"/>
          </a:p>
        </p:txBody>
      </p:sp>
    </p:spTree>
    <p:extLst>
      <p:ext uri="{BB962C8B-B14F-4D97-AF65-F5344CB8AC3E}">
        <p14:creationId xmlns:p14="http://schemas.microsoft.com/office/powerpoint/2010/main" val="2784876404"/>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hyperlink" Target="https://chatgpt.com/gpts"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https://chatveskole.cz/" TargetMode="External"/><Relationship Id="rId4" Type="http://schemas.openxmlformats.org/officeDocument/2006/relationships/hyperlink" Target="https://character.ai/"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chatgpt.com/g/g-674723c339608191a5afb87972b2a9fa-asistent-studenta-pro-predmet-zaklady-programovani" TargetMode="External"/><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https://chatveskole.cz/jak-vytvaret-ai-asistenty/" TargetMode="External"/><Relationship Id="rId4" Type="http://schemas.openxmlformats.org/officeDocument/2006/relationships/hyperlink" Target="https://chatgpt.com/g/g-6744f56f7fc48191a1b8c571238f30fc-asistent-lektora-pro-predmet-zaklady-programovani"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moodle.com/solutions/lms/features/"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hyperlink" Target="https://moodle.com/solutions/lms/features/"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hyperlink" Target="https://www.youtube.com/watch?v=lvjWcChlmcw" TargetMode="External"/><Relationship Id="rId3" Type="http://schemas.openxmlformats.org/officeDocument/2006/relationships/hyperlink" Target="https://support.microsoft.com/cs-cz/topic/microsoft-ai-v-teams-pro-vzd%C4%9Bl%C3%A1v%C3%A1n%C3%AD-8f0b37fa-dacd-412d-a170-c7bdcccbecc3" TargetMode="External"/><Relationship Id="rId7" Type="http://schemas.openxmlformats.org/officeDocument/2006/relationships/hyperlink" Target="https://support.microsoft.com/en-us/topic/search-progress-in-teams-for-education-0a6154de-5024-4871-885c-ee8469d5dd27" TargetMode="External"/><Relationship Id="rId12"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s://support.microsoft.com/en-us/topic/getting-started-with-math-progress-a3e786d8-afcd-43e7-bc45-ef65d6c72bc9" TargetMode="External"/><Relationship Id="rId11" Type="http://schemas.openxmlformats.org/officeDocument/2006/relationships/hyperlink" Target="https://www.youtube.com/watch?v=gW1f59qnsco" TargetMode="External"/><Relationship Id="rId5" Type="http://schemas.openxmlformats.org/officeDocument/2006/relationships/hyperlink" Target="https://www.youtube.com/watch?v=6wYi0Ix5ukA" TargetMode="External"/><Relationship Id="rId10" Type="http://schemas.openxmlformats.org/officeDocument/2006/relationships/hyperlink" Target="https://www.youtube.com/watch?v=FC-D00bHrbc" TargetMode="External"/><Relationship Id="rId4" Type="http://schemas.openxmlformats.org/officeDocument/2006/relationships/hyperlink" Target="https://techcommunity.microsoft.com/blog/educationblog/reading-progress-in-microsoft-teams-to-improve-student-reading-fluency---now-rol/2675732" TargetMode="External"/><Relationship Id="rId9" Type="http://schemas.openxmlformats.org/officeDocument/2006/relationships/hyperlink" Target="https://techcommunity.microsoft.com/blog/educationblog/speaker-progress-in-microsoft-teams-for-education---now-globally-rolled-out-and-/4217253"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openai.com/index/dall-e-3/" TargetMode="External"/><Relationship Id="rId5" Type="http://schemas.openxmlformats.org/officeDocument/2006/relationships/hyperlink" Target="https://stablediffusionweb.com/prompts" TargetMode="External"/><Relationship Id="rId4" Type="http://schemas.openxmlformats.org/officeDocument/2006/relationships/hyperlink" Target="https://www.midjourney.com/explor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hyperlink" Target="https://www.deeparteffects.co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comments" Target="../comments/comment1.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hyperlink" Target="https://www.autodesk.com/products/fusion-360/blog" TargetMode="Externa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soundraw.io/edit_music" TargetMode="External"/><Relationship Id="rId7"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hyperlink" Target="https://www.aiva.ai/" TargetMode="External"/><Relationship Id="rId4" Type="http://schemas.openxmlformats.org/officeDocument/2006/relationships/hyperlink" Target="https://suno.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pictory.ai/" TargetMode="External"/><Relationship Id="rId5" Type="http://schemas.openxmlformats.org/officeDocument/2006/relationships/hyperlink" Target="https://openai.com/index/sora/" TargetMode="Externa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s://chatveskole.cz/"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hyperlink" Target="https://www.cvut.cz/sites/default/files/content/d1dc93cd-5894-4521-b799-c7e715d3c59e/cs/20230922-metodicky-pokyn-c-52023.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hyperlink" Target="https://aireaktor.ujep.cz/" TargetMode="External"/><Relationship Id="rId3" Type="http://schemas.openxmlformats.org/officeDocument/2006/relationships/hyperlink" Target="https://aidoskol.cz/umela-inteligence-do-skol" TargetMode="External"/><Relationship Id="rId7" Type="http://schemas.openxmlformats.org/officeDocument/2006/relationships/hyperlink" Target="https://www.ucimsai.cz/navody/"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revize.edu.cz/ai" TargetMode="External"/><Relationship Id="rId5" Type="http://schemas.openxmlformats.org/officeDocument/2006/relationships/hyperlink" Target="https://chatveskole.cz/" TargetMode="External"/><Relationship Id="rId4" Type="http://schemas.openxmlformats.org/officeDocument/2006/relationships/hyperlink" Target="https://aidetem.cz/" TargetMode="Externa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hyperlink" Target="https://playground.ai.cloudflare.com/" TargetMode="External"/><Relationship Id="rId3" Type="http://schemas.openxmlformats.org/officeDocument/2006/relationships/hyperlink" Target="https://chatgpt.com/" TargetMode="External"/><Relationship Id="rId7" Type="http://schemas.openxmlformats.org/officeDocument/2006/relationships/hyperlink" Target="https://claude.ai/"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perplexity.ai/" TargetMode="External"/><Relationship Id="rId5" Type="http://schemas.openxmlformats.org/officeDocument/2006/relationships/hyperlink" Target="https://gemini.google.com/app" TargetMode="External"/><Relationship Id="rId4" Type="http://schemas.openxmlformats.org/officeDocument/2006/relationships/hyperlink" Target="https://copilot.cloud.microsoft/" TargetMode="Externa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hyperlink" Target="https://chatgpt.com/"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openai.com/chatgpt/pricin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chatgpt.com/"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openai.com/chatgpt/prici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31B4EA-8486-A5FF-7783-B8A0EE12277F}"/>
              </a:ext>
            </a:extLst>
          </p:cNvPr>
          <p:cNvSpPr>
            <a:spLocks noGrp="1"/>
          </p:cNvSpPr>
          <p:nvPr>
            <p:ph type="title"/>
          </p:nvPr>
        </p:nvSpPr>
        <p:spPr>
          <a:xfrm>
            <a:off x="1345312" y="1810029"/>
            <a:ext cx="9982781" cy="3324679"/>
          </a:xfrm>
        </p:spPr>
        <p:txBody>
          <a:bodyPr>
            <a:normAutofit fontScale="90000"/>
          </a:bodyPr>
          <a:lstStyle/>
          <a:p>
            <a:pPr algn="ctr"/>
            <a:r>
              <a:rPr lang="cs-CZ" dirty="0"/>
              <a:t>Ukázky využití umělé inteligence pro zefektivnění výuky a zaškolení ve vybraných dostupných nástrojích AI</a:t>
            </a:r>
            <a:br>
              <a:rPr lang="cs-CZ" dirty="0">
                <a:latin typeface="+mn-lt"/>
              </a:rPr>
            </a:br>
            <a:br>
              <a:rPr lang="cs-CZ" dirty="0">
                <a:latin typeface="+mn-lt"/>
              </a:rPr>
            </a:br>
            <a:r>
              <a:rPr lang="cs-CZ" sz="2400" cap="all" dirty="0">
                <a:latin typeface="+mn-lt"/>
              </a:rPr>
              <a:t> TŘETÍ workshop k využívání umělé inteligence v práci učitele</a:t>
            </a:r>
            <a:br>
              <a:rPr lang="cs-CZ" sz="2400" cap="all" dirty="0">
                <a:latin typeface="+mn-lt"/>
              </a:rPr>
            </a:br>
            <a:br>
              <a:rPr lang="cs-CZ" sz="2400" cap="all" dirty="0">
                <a:latin typeface="+mn-lt"/>
              </a:rPr>
            </a:br>
            <a:r>
              <a:rPr lang="en-US" sz="2000" dirty="0">
                <a:latin typeface="+mn-lt"/>
              </a:rPr>
              <a:t>W</a:t>
            </a:r>
            <a:r>
              <a:rPr lang="cs-CZ" sz="2000" dirty="0" err="1">
                <a:latin typeface="+mn-lt"/>
              </a:rPr>
              <a:t>orkshop</a:t>
            </a:r>
            <a:r>
              <a:rPr lang="cs-CZ" sz="2000" dirty="0">
                <a:latin typeface="+mn-lt"/>
              </a:rPr>
              <a:t> </a:t>
            </a:r>
            <a:r>
              <a:rPr lang="en-US" sz="2000" dirty="0">
                <a:latin typeface="+mn-lt"/>
              </a:rPr>
              <a:t>je</a:t>
            </a:r>
            <a:r>
              <a:rPr lang="cs-CZ" sz="2000" dirty="0">
                <a:latin typeface="+mn-lt"/>
              </a:rPr>
              <a:t> realizován v rámci projektu č. CZ.02.02.02/00/23_019/0008345</a:t>
            </a:r>
            <a:br>
              <a:rPr lang="cs-CZ" sz="2400" cap="all" dirty="0">
                <a:latin typeface="+mn-lt"/>
              </a:rPr>
            </a:br>
            <a:endParaRPr lang="cs-CZ" sz="2400" dirty="0">
              <a:latin typeface="+mn-lt"/>
            </a:endParaRPr>
          </a:p>
        </p:txBody>
      </p:sp>
      <p:sp>
        <p:nvSpPr>
          <p:cNvPr id="4" name="TextovéPole 3">
            <a:extLst>
              <a:ext uri="{FF2B5EF4-FFF2-40B4-BE49-F238E27FC236}">
                <a16:creationId xmlns:a16="http://schemas.microsoft.com/office/drawing/2014/main" id="{FF60E229-BEAD-3D74-FC6E-E740D49EB878}"/>
              </a:ext>
            </a:extLst>
          </p:cNvPr>
          <p:cNvSpPr txBox="1"/>
          <p:nvPr/>
        </p:nvSpPr>
        <p:spPr>
          <a:xfrm>
            <a:off x="4396960" y="4904869"/>
            <a:ext cx="4407826" cy="1477328"/>
          </a:xfrm>
          <a:prstGeom prst="rect">
            <a:avLst/>
          </a:prstGeom>
          <a:noFill/>
        </p:spPr>
        <p:txBody>
          <a:bodyPr wrap="square" rtlCol="0">
            <a:spAutoFit/>
          </a:bodyPr>
          <a:lstStyle/>
          <a:p>
            <a:pPr algn="ctr"/>
            <a:r>
              <a:rPr lang="cs-CZ" dirty="0"/>
              <a:t>.</a:t>
            </a:r>
          </a:p>
          <a:p>
            <a:pPr algn="ctr"/>
            <a:r>
              <a:rPr lang="cs-CZ" dirty="0"/>
              <a:t>RNDr. Zuzana Petříčková, </a:t>
            </a:r>
            <a:r>
              <a:rPr lang="cs-CZ" dirty="0" err="1"/>
              <a:t>Ph</a:t>
            </a:r>
            <a:r>
              <a:rPr lang="cs-CZ" dirty="0"/>
              <a:t>. D.</a:t>
            </a:r>
          </a:p>
          <a:p>
            <a:pPr algn="ctr"/>
            <a:r>
              <a:rPr lang="cs-CZ" dirty="0"/>
              <a:t>ČVUT v Praze, FJFI, Katedra KSI</a:t>
            </a:r>
          </a:p>
          <a:p>
            <a:pPr algn="ctr"/>
            <a:r>
              <a:rPr lang="cs-CZ" dirty="0"/>
              <a:t>7.3.2025</a:t>
            </a:r>
          </a:p>
          <a:p>
            <a:pPr algn="ctr"/>
            <a:endParaRPr lang="cs-CZ" dirty="0"/>
          </a:p>
        </p:txBody>
      </p:sp>
      <p:pic>
        <p:nvPicPr>
          <p:cNvPr id="3" name="Obrázek 2" descr="Obsah obrázku text, Písmo, snímek obrazovky, Grafika&#10;&#10;Popis byl vytvořen automaticky">
            <a:extLst>
              <a:ext uri="{FF2B5EF4-FFF2-40B4-BE49-F238E27FC236}">
                <a16:creationId xmlns:a16="http://schemas.microsoft.com/office/drawing/2014/main" id="{2563EDE0-1492-6AA2-C846-C80F0B9392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5312" y="579324"/>
            <a:ext cx="7310327" cy="1056290"/>
          </a:xfrm>
          <a:prstGeom prst="rect">
            <a:avLst/>
          </a:prstGeom>
        </p:spPr>
      </p:pic>
      <p:pic>
        <p:nvPicPr>
          <p:cNvPr id="6" name="Picture 2" descr="https://www.email.cz/download/i/J_cdaADwWifiayZrAXd9jpkdWor_gYe_4QlhA3zsTzSB0jpv76wY4UUYT-LRJNvubDBn-to/logo_cvut.jpg">
            <a:extLst>
              <a:ext uri="{FF2B5EF4-FFF2-40B4-BE49-F238E27FC236}">
                <a16:creationId xmlns:a16="http://schemas.microsoft.com/office/drawing/2014/main" id="{764F981C-33E6-F53C-136B-45F816C160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3025" y="442372"/>
            <a:ext cx="2045068" cy="997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443319"/>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79785" y="52214"/>
            <a:ext cx="10115386" cy="1243584"/>
          </a:xfrm>
        </p:spPr>
        <p:txBody>
          <a:bodyPr>
            <a:normAutofit/>
          </a:bodyPr>
          <a:lstStyle/>
          <a:p>
            <a:r>
              <a:rPr lang="cs-CZ" sz="3600" b="1" dirty="0">
                <a:solidFill>
                  <a:srgbClr val="282829"/>
                </a:solidFill>
                <a:latin typeface="-apple-system"/>
              </a:rPr>
              <a:t>Nejznámější </a:t>
            </a:r>
            <a:r>
              <a:rPr lang="cs-CZ" sz="3600" b="1" dirty="0" err="1">
                <a:solidFill>
                  <a:srgbClr val="282829"/>
                </a:solidFill>
                <a:latin typeface="-apple-system"/>
              </a:rPr>
              <a:t>chatbot</a:t>
            </a:r>
            <a:r>
              <a:rPr lang="en-US" sz="3600" b="1" dirty="0">
                <a:solidFill>
                  <a:srgbClr val="282829"/>
                </a:solidFill>
                <a:latin typeface="-apple-system"/>
              </a:rPr>
              <a:t>y</a:t>
            </a:r>
            <a:r>
              <a:rPr lang="cs-CZ" sz="3600" b="1" dirty="0">
                <a:solidFill>
                  <a:srgbClr val="282829"/>
                </a:solidFill>
                <a:latin typeface="-apple-system"/>
              </a:rPr>
              <a:t> nad jazykovými modely a novinky od minulého školení</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7"/>
            <a:ext cx="9920285" cy="5316017"/>
          </a:xfrm>
        </p:spPr>
        <p:txBody>
          <a:bodyPr>
            <a:noAutofit/>
          </a:bodyPr>
          <a:lstStyle/>
          <a:p>
            <a:pPr marL="342900" indent="-342900"/>
            <a:r>
              <a:rPr lang="cs-CZ" sz="2400" b="1" dirty="0" err="1"/>
              <a:t>ChatGPT</a:t>
            </a:r>
            <a:r>
              <a:rPr lang="cs-CZ" sz="2400" b="1" dirty="0"/>
              <a:t> a jeho proměny</a:t>
            </a:r>
            <a:endParaRPr lang="cs-CZ" sz="2400" dirty="0"/>
          </a:p>
          <a:p>
            <a:pPr marL="800100" lvl="1" indent="-342900"/>
            <a:r>
              <a:rPr lang="cs-CZ" dirty="0"/>
              <a:t>Kosmetické změny – tlačítka:</a:t>
            </a:r>
          </a:p>
          <a:p>
            <a:pPr marL="800100" lvl="1" indent="-342900"/>
            <a:endParaRPr lang="cs-CZ" dirty="0"/>
          </a:p>
          <a:p>
            <a:pPr marL="800100" lvl="1" indent="-342900"/>
            <a:endParaRPr lang="cs-CZ" dirty="0"/>
          </a:p>
          <a:p>
            <a:pPr marL="800100" lvl="1" indent="-342900"/>
            <a:endParaRPr lang="cs-CZ" dirty="0"/>
          </a:p>
          <a:p>
            <a:pPr marL="800100" lvl="1" indent="-342900"/>
            <a:endParaRPr lang="cs-CZ" dirty="0"/>
          </a:p>
          <a:p>
            <a:pPr marL="914400" lvl="2" indent="0">
              <a:buNone/>
            </a:pPr>
            <a:endParaRPr lang="cs-CZ" sz="2400" dirty="0"/>
          </a:p>
          <a:p>
            <a:pPr marL="800100" lvl="1" indent="-342900"/>
            <a:r>
              <a:rPr lang="cs-CZ" b="1" dirty="0"/>
              <a:t>Obrázek </a:t>
            </a:r>
            <a:r>
              <a:rPr lang="cs-CZ" dirty="0"/>
              <a:t>– režim g</a:t>
            </a:r>
            <a:r>
              <a:rPr lang="cs-CZ" sz="2400" dirty="0"/>
              <a:t>enerování </a:t>
            </a:r>
            <a:r>
              <a:rPr lang="cs-CZ" sz="2400" dirty="0" err="1"/>
              <a:t>odrázků</a:t>
            </a:r>
            <a:r>
              <a:rPr lang="cs-CZ" sz="2400" dirty="0"/>
              <a:t> pomocí DALL-E</a:t>
            </a:r>
          </a:p>
          <a:p>
            <a:pPr marL="800100" lvl="1" indent="-342900"/>
            <a:r>
              <a:rPr lang="cs-CZ" b="1" dirty="0"/>
              <a:t>Pracovní plocha (</a:t>
            </a:r>
            <a:r>
              <a:rPr lang="cs-CZ" b="1" dirty="0" err="1"/>
              <a:t>Canvas</a:t>
            </a:r>
            <a:r>
              <a:rPr lang="cs-CZ" b="1" dirty="0"/>
              <a:t>) </a:t>
            </a:r>
          </a:p>
          <a:p>
            <a:pPr marL="1257300" lvl="2" indent="-342900"/>
            <a:r>
              <a:rPr lang="cs-CZ" sz="2400" dirty="0"/>
              <a:t>Možnost interaktivně vytvářet dokumenty nebo programy</a:t>
            </a:r>
          </a:p>
          <a:p>
            <a:pPr marL="1257300" lvl="2" indent="-342900"/>
            <a:r>
              <a:rPr lang="cs-CZ" sz="2400" dirty="0"/>
              <a:t>Neustále se rozšiřuje</a:t>
            </a:r>
          </a:p>
          <a:p>
            <a:pPr marL="1257300" lvl="2" indent="-342900"/>
            <a:endParaRPr lang="cs-CZ" dirty="0"/>
          </a:p>
        </p:txBody>
      </p:sp>
      <p:pic>
        <p:nvPicPr>
          <p:cNvPr id="9" name="Obrázek 8">
            <a:extLst>
              <a:ext uri="{FF2B5EF4-FFF2-40B4-BE49-F238E27FC236}">
                <a16:creationId xmlns:a16="http://schemas.microsoft.com/office/drawing/2014/main" id="{B46C72EC-3435-4FDA-BEF4-61D5E5BB6EFD}"/>
              </a:ext>
            </a:extLst>
          </p:cNvPr>
          <p:cNvPicPr>
            <a:picLocks noChangeAspect="1"/>
          </p:cNvPicPr>
          <p:nvPr/>
        </p:nvPicPr>
        <p:blipFill>
          <a:blip r:embed="rId3"/>
          <a:stretch>
            <a:fillRect/>
          </a:stretch>
        </p:blipFill>
        <p:spPr>
          <a:xfrm>
            <a:off x="10372725" y="18157"/>
            <a:ext cx="1819275" cy="6858000"/>
          </a:xfrm>
          <a:prstGeom prst="rect">
            <a:avLst/>
          </a:prstGeom>
        </p:spPr>
      </p:pic>
      <p:pic>
        <p:nvPicPr>
          <p:cNvPr id="3" name="Obrázek 2">
            <a:extLst>
              <a:ext uri="{FF2B5EF4-FFF2-40B4-BE49-F238E27FC236}">
                <a16:creationId xmlns:a16="http://schemas.microsoft.com/office/drawing/2014/main" id="{493F9122-C682-45B3-8017-9F1E10EE08E7}"/>
              </a:ext>
            </a:extLst>
          </p:cNvPr>
          <p:cNvPicPr>
            <a:picLocks noChangeAspect="1"/>
          </p:cNvPicPr>
          <p:nvPr/>
        </p:nvPicPr>
        <p:blipFill>
          <a:blip r:embed="rId4"/>
          <a:stretch>
            <a:fillRect/>
          </a:stretch>
        </p:blipFill>
        <p:spPr>
          <a:xfrm>
            <a:off x="1054608" y="2034842"/>
            <a:ext cx="7467600" cy="1847850"/>
          </a:xfrm>
          <a:prstGeom prst="rect">
            <a:avLst/>
          </a:prstGeom>
        </p:spPr>
      </p:pic>
    </p:spTree>
    <p:extLst>
      <p:ext uri="{BB962C8B-B14F-4D97-AF65-F5344CB8AC3E}">
        <p14:creationId xmlns:p14="http://schemas.microsoft.com/office/powerpoint/2010/main" val="1424431614"/>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79785" y="52214"/>
            <a:ext cx="10115386" cy="1243584"/>
          </a:xfrm>
        </p:spPr>
        <p:txBody>
          <a:bodyPr>
            <a:normAutofit/>
          </a:bodyPr>
          <a:lstStyle/>
          <a:p>
            <a:r>
              <a:rPr lang="cs-CZ" sz="3600" b="1" dirty="0">
                <a:solidFill>
                  <a:srgbClr val="282829"/>
                </a:solidFill>
                <a:latin typeface="-apple-system"/>
              </a:rPr>
              <a:t>Nejznámější </a:t>
            </a:r>
            <a:r>
              <a:rPr lang="cs-CZ" sz="3600" b="1" dirty="0" err="1">
                <a:solidFill>
                  <a:srgbClr val="282829"/>
                </a:solidFill>
                <a:latin typeface="-apple-system"/>
              </a:rPr>
              <a:t>chatbot</a:t>
            </a:r>
            <a:r>
              <a:rPr lang="en-US" sz="3600" b="1" dirty="0">
                <a:solidFill>
                  <a:srgbClr val="282829"/>
                </a:solidFill>
                <a:latin typeface="-apple-system"/>
              </a:rPr>
              <a:t>y</a:t>
            </a:r>
            <a:r>
              <a:rPr lang="cs-CZ" sz="3600" b="1" dirty="0">
                <a:solidFill>
                  <a:srgbClr val="282829"/>
                </a:solidFill>
                <a:latin typeface="-apple-system"/>
              </a:rPr>
              <a:t> nad jazykovými modely a novinky od minulého školení</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7"/>
            <a:ext cx="9920285" cy="5316017"/>
          </a:xfrm>
        </p:spPr>
        <p:txBody>
          <a:bodyPr>
            <a:noAutofit/>
          </a:bodyPr>
          <a:lstStyle/>
          <a:p>
            <a:pPr marL="342900" indent="-342900"/>
            <a:r>
              <a:rPr lang="cs-CZ" sz="2400" b="1" dirty="0" err="1"/>
              <a:t>ChatGPT</a:t>
            </a:r>
            <a:r>
              <a:rPr lang="cs-CZ" sz="2400" b="1" dirty="0"/>
              <a:t> a jeho proměny</a:t>
            </a:r>
            <a:endParaRPr lang="cs-CZ" sz="2400" dirty="0"/>
          </a:p>
          <a:p>
            <a:pPr marL="800100" lvl="1" indent="-342900"/>
            <a:r>
              <a:rPr lang="cs-CZ" dirty="0"/>
              <a:t>Možnost editovat dotazy, prohlížet různé verze odpovědí, přehrát zvukový záznam odpovědí např. pomocí tlačítek pod každou odpovědí:</a:t>
            </a:r>
          </a:p>
          <a:p>
            <a:pPr marL="800100" lvl="1" indent="-342900"/>
            <a:endParaRPr lang="cs-CZ" dirty="0"/>
          </a:p>
          <a:p>
            <a:pPr marL="800100" lvl="1" indent="-342900"/>
            <a:endParaRPr lang="cs-CZ" dirty="0"/>
          </a:p>
          <a:p>
            <a:pPr marL="800100" lvl="1" indent="-342900"/>
            <a:endParaRPr lang="cs-CZ" dirty="0"/>
          </a:p>
          <a:p>
            <a:pPr marL="457200" lvl="1" indent="0">
              <a:buNone/>
            </a:pPr>
            <a:endParaRPr lang="cs-CZ" dirty="0"/>
          </a:p>
          <a:p>
            <a:pPr marL="800100" lvl="1" indent="-342900"/>
            <a:r>
              <a:rPr lang="cs-CZ" dirty="0"/>
              <a:t>Možnost sdružovat konverzace a soubory</a:t>
            </a:r>
          </a:p>
          <a:p>
            <a:pPr marL="457200" lvl="1" indent="0">
              <a:buNone/>
            </a:pPr>
            <a:r>
              <a:rPr lang="cs-CZ" dirty="0"/>
              <a:t>     do kategorií (</a:t>
            </a:r>
            <a:r>
              <a:rPr lang="cs-CZ" b="1" dirty="0"/>
              <a:t>Projekty</a:t>
            </a:r>
            <a:r>
              <a:rPr lang="cs-CZ" dirty="0"/>
              <a:t>)</a:t>
            </a:r>
          </a:p>
          <a:p>
            <a:pPr marL="800100" lvl="1" indent="-342900"/>
            <a:endParaRPr lang="cs-CZ" dirty="0"/>
          </a:p>
        </p:txBody>
      </p:sp>
      <p:pic>
        <p:nvPicPr>
          <p:cNvPr id="9" name="Obrázek 8">
            <a:extLst>
              <a:ext uri="{FF2B5EF4-FFF2-40B4-BE49-F238E27FC236}">
                <a16:creationId xmlns:a16="http://schemas.microsoft.com/office/drawing/2014/main" id="{B46C72EC-3435-4FDA-BEF4-61D5E5BB6EFD}"/>
              </a:ext>
            </a:extLst>
          </p:cNvPr>
          <p:cNvPicPr>
            <a:picLocks noChangeAspect="1"/>
          </p:cNvPicPr>
          <p:nvPr/>
        </p:nvPicPr>
        <p:blipFill>
          <a:blip r:embed="rId3"/>
          <a:stretch>
            <a:fillRect/>
          </a:stretch>
        </p:blipFill>
        <p:spPr>
          <a:xfrm>
            <a:off x="10372725" y="18157"/>
            <a:ext cx="1819275" cy="6858000"/>
          </a:xfrm>
          <a:prstGeom prst="rect">
            <a:avLst/>
          </a:prstGeom>
        </p:spPr>
      </p:pic>
      <p:pic>
        <p:nvPicPr>
          <p:cNvPr id="4" name="Obrázek 3">
            <a:extLst>
              <a:ext uri="{FF2B5EF4-FFF2-40B4-BE49-F238E27FC236}">
                <a16:creationId xmlns:a16="http://schemas.microsoft.com/office/drawing/2014/main" id="{C6E1DE4F-2E1E-4630-B1A8-C2C3100B8F0B}"/>
              </a:ext>
            </a:extLst>
          </p:cNvPr>
          <p:cNvPicPr>
            <a:picLocks noChangeAspect="1"/>
          </p:cNvPicPr>
          <p:nvPr/>
        </p:nvPicPr>
        <p:blipFill>
          <a:blip r:embed="rId4"/>
          <a:stretch>
            <a:fillRect/>
          </a:stretch>
        </p:blipFill>
        <p:spPr>
          <a:xfrm>
            <a:off x="1688089" y="2446438"/>
            <a:ext cx="5683095" cy="1220619"/>
          </a:xfrm>
          <a:prstGeom prst="rect">
            <a:avLst/>
          </a:prstGeom>
        </p:spPr>
      </p:pic>
      <p:pic>
        <p:nvPicPr>
          <p:cNvPr id="6" name="Obrázek 5">
            <a:extLst>
              <a:ext uri="{FF2B5EF4-FFF2-40B4-BE49-F238E27FC236}">
                <a16:creationId xmlns:a16="http://schemas.microsoft.com/office/drawing/2014/main" id="{63E5B6A0-3EE6-4B62-B1D0-8BAB94E38AE7}"/>
              </a:ext>
            </a:extLst>
          </p:cNvPr>
          <p:cNvPicPr>
            <a:picLocks noChangeAspect="1"/>
          </p:cNvPicPr>
          <p:nvPr/>
        </p:nvPicPr>
        <p:blipFill>
          <a:blip r:embed="rId5"/>
          <a:stretch>
            <a:fillRect/>
          </a:stretch>
        </p:blipFill>
        <p:spPr>
          <a:xfrm>
            <a:off x="6226465" y="4059115"/>
            <a:ext cx="3984701" cy="2552699"/>
          </a:xfrm>
          <a:prstGeom prst="rect">
            <a:avLst/>
          </a:prstGeom>
        </p:spPr>
      </p:pic>
    </p:spTree>
    <p:extLst>
      <p:ext uri="{BB962C8B-B14F-4D97-AF65-F5344CB8AC3E}">
        <p14:creationId xmlns:p14="http://schemas.microsoft.com/office/powerpoint/2010/main" val="1394483896"/>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79785" y="52214"/>
            <a:ext cx="10115386" cy="1243584"/>
          </a:xfrm>
        </p:spPr>
        <p:txBody>
          <a:bodyPr>
            <a:normAutofit/>
          </a:bodyPr>
          <a:lstStyle/>
          <a:p>
            <a:r>
              <a:rPr lang="cs-CZ" sz="3600" b="1" dirty="0">
                <a:solidFill>
                  <a:srgbClr val="282829"/>
                </a:solidFill>
                <a:latin typeface="-apple-system"/>
              </a:rPr>
              <a:t>Nejznámější </a:t>
            </a:r>
            <a:r>
              <a:rPr lang="cs-CZ" sz="3600" b="1" dirty="0" err="1">
                <a:solidFill>
                  <a:srgbClr val="282829"/>
                </a:solidFill>
                <a:latin typeface="-apple-system"/>
              </a:rPr>
              <a:t>chatbot</a:t>
            </a:r>
            <a:r>
              <a:rPr lang="en-US" sz="3600" b="1" dirty="0">
                <a:solidFill>
                  <a:srgbClr val="282829"/>
                </a:solidFill>
                <a:latin typeface="-apple-system"/>
              </a:rPr>
              <a:t>y</a:t>
            </a:r>
            <a:r>
              <a:rPr lang="cs-CZ" sz="3600" b="1" dirty="0">
                <a:solidFill>
                  <a:srgbClr val="282829"/>
                </a:solidFill>
                <a:latin typeface="-apple-system"/>
              </a:rPr>
              <a:t> nad jazykovými modely a novinky od minulého školení</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7"/>
            <a:ext cx="9920285" cy="5316017"/>
          </a:xfrm>
        </p:spPr>
        <p:txBody>
          <a:bodyPr>
            <a:noAutofit/>
          </a:bodyPr>
          <a:lstStyle/>
          <a:p>
            <a:pPr marL="342900" indent="-342900"/>
            <a:r>
              <a:rPr lang="cs-CZ" sz="2400" b="1" dirty="0" err="1"/>
              <a:t>ChatGPT</a:t>
            </a:r>
            <a:r>
              <a:rPr lang="cs-CZ" sz="2400" b="1" dirty="0"/>
              <a:t> a jeho proměny</a:t>
            </a:r>
            <a:endParaRPr lang="cs-CZ" sz="2400" dirty="0"/>
          </a:p>
          <a:p>
            <a:pPr marL="800100" lvl="1" indent="-342900"/>
            <a:r>
              <a:rPr lang="cs-CZ" dirty="0"/>
              <a:t>Citace zdrojů, vylepšené odkazy na web</a:t>
            </a:r>
          </a:p>
          <a:p>
            <a:pPr marL="1257300" lvl="2" indent="-342900"/>
            <a:endParaRPr lang="cs-CZ" dirty="0"/>
          </a:p>
        </p:txBody>
      </p:sp>
      <p:pic>
        <p:nvPicPr>
          <p:cNvPr id="9" name="Obrázek 8">
            <a:extLst>
              <a:ext uri="{FF2B5EF4-FFF2-40B4-BE49-F238E27FC236}">
                <a16:creationId xmlns:a16="http://schemas.microsoft.com/office/drawing/2014/main" id="{B46C72EC-3435-4FDA-BEF4-61D5E5BB6EFD}"/>
              </a:ext>
            </a:extLst>
          </p:cNvPr>
          <p:cNvPicPr>
            <a:picLocks noChangeAspect="1"/>
          </p:cNvPicPr>
          <p:nvPr/>
        </p:nvPicPr>
        <p:blipFill>
          <a:blip r:embed="rId3"/>
          <a:stretch>
            <a:fillRect/>
          </a:stretch>
        </p:blipFill>
        <p:spPr>
          <a:xfrm>
            <a:off x="10372725" y="18157"/>
            <a:ext cx="1819275" cy="6858000"/>
          </a:xfrm>
          <a:prstGeom prst="rect">
            <a:avLst/>
          </a:prstGeom>
        </p:spPr>
      </p:pic>
      <p:pic>
        <p:nvPicPr>
          <p:cNvPr id="7" name="Obrázek 6">
            <a:extLst>
              <a:ext uri="{FF2B5EF4-FFF2-40B4-BE49-F238E27FC236}">
                <a16:creationId xmlns:a16="http://schemas.microsoft.com/office/drawing/2014/main" id="{EC04A894-8DB3-4022-9143-A32DADD142D2}"/>
              </a:ext>
            </a:extLst>
          </p:cNvPr>
          <p:cNvPicPr>
            <a:picLocks noChangeAspect="1"/>
          </p:cNvPicPr>
          <p:nvPr/>
        </p:nvPicPr>
        <p:blipFill>
          <a:blip r:embed="rId4"/>
          <a:stretch>
            <a:fillRect/>
          </a:stretch>
        </p:blipFill>
        <p:spPr>
          <a:xfrm>
            <a:off x="1322016" y="2143857"/>
            <a:ext cx="8096250" cy="4591050"/>
          </a:xfrm>
          <a:prstGeom prst="rect">
            <a:avLst/>
          </a:prstGeom>
        </p:spPr>
      </p:pic>
    </p:spTree>
    <p:extLst>
      <p:ext uri="{BB962C8B-B14F-4D97-AF65-F5344CB8AC3E}">
        <p14:creationId xmlns:p14="http://schemas.microsoft.com/office/powerpoint/2010/main" val="4228075074"/>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79785" y="52214"/>
            <a:ext cx="10115386" cy="1243584"/>
          </a:xfrm>
        </p:spPr>
        <p:txBody>
          <a:bodyPr>
            <a:normAutofit/>
          </a:bodyPr>
          <a:lstStyle/>
          <a:p>
            <a:r>
              <a:rPr lang="cs-CZ" sz="3600" b="1" dirty="0">
                <a:solidFill>
                  <a:srgbClr val="282829"/>
                </a:solidFill>
                <a:latin typeface="-apple-system"/>
              </a:rPr>
              <a:t>Nejznámější </a:t>
            </a:r>
            <a:r>
              <a:rPr lang="cs-CZ" sz="3600" b="1" dirty="0" err="1">
                <a:solidFill>
                  <a:srgbClr val="282829"/>
                </a:solidFill>
                <a:latin typeface="-apple-system"/>
              </a:rPr>
              <a:t>chatbot</a:t>
            </a:r>
            <a:r>
              <a:rPr lang="en-US" sz="3600" b="1" dirty="0">
                <a:solidFill>
                  <a:srgbClr val="282829"/>
                </a:solidFill>
                <a:latin typeface="-apple-system"/>
              </a:rPr>
              <a:t>y</a:t>
            </a:r>
            <a:r>
              <a:rPr lang="cs-CZ" sz="3600" b="1" dirty="0">
                <a:solidFill>
                  <a:srgbClr val="282829"/>
                </a:solidFill>
                <a:latin typeface="-apple-system"/>
              </a:rPr>
              <a:t> nad jazykovými modely a novinky od minulého školení</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7"/>
            <a:ext cx="9920285" cy="5316017"/>
          </a:xfrm>
        </p:spPr>
        <p:txBody>
          <a:bodyPr>
            <a:noAutofit/>
          </a:bodyPr>
          <a:lstStyle/>
          <a:p>
            <a:pPr marL="342900" indent="-342900"/>
            <a:r>
              <a:rPr lang="cs-CZ" sz="2400" b="1" dirty="0" err="1"/>
              <a:t>ChatGPT</a:t>
            </a:r>
            <a:r>
              <a:rPr lang="cs-CZ" sz="2400" b="1" dirty="0"/>
              <a:t> a jeho proměny</a:t>
            </a:r>
            <a:endParaRPr lang="cs-CZ" sz="2400" dirty="0"/>
          </a:p>
          <a:p>
            <a:pPr marL="800100" lvl="1" indent="-342900"/>
            <a:r>
              <a:rPr lang="cs-CZ" dirty="0"/>
              <a:t>Citace zdrojů, vylepšené odkazy na web, přímé pouštění videí:</a:t>
            </a:r>
          </a:p>
        </p:txBody>
      </p:sp>
      <p:pic>
        <p:nvPicPr>
          <p:cNvPr id="9" name="Obrázek 8">
            <a:extLst>
              <a:ext uri="{FF2B5EF4-FFF2-40B4-BE49-F238E27FC236}">
                <a16:creationId xmlns:a16="http://schemas.microsoft.com/office/drawing/2014/main" id="{B46C72EC-3435-4FDA-BEF4-61D5E5BB6EFD}"/>
              </a:ext>
            </a:extLst>
          </p:cNvPr>
          <p:cNvPicPr>
            <a:picLocks noChangeAspect="1"/>
          </p:cNvPicPr>
          <p:nvPr/>
        </p:nvPicPr>
        <p:blipFill>
          <a:blip r:embed="rId3"/>
          <a:stretch>
            <a:fillRect/>
          </a:stretch>
        </p:blipFill>
        <p:spPr>
          <a:xfrm>
            <a:off x="10372725" y="18157"/>
            <a:ext cx="1819275" cy="6858000"/>
          </a:xfrm>
          <a:prstGeom prst="rect">
            <a:avLst/>
          </a:prstGeom>
        </p:spPr>
      </p:pic>
      <p:pic>
        <p:nvPicPr>
          <p:cNvPr id="4" name="Obrázek 3">
            <a:extLst>
              <a:ext uri="{FF2B5EF4-FFF2-40B4-BE49-F238E27FC236}">
                <a16:creationId xmlns:a16="http://schemas.microsoft.com/office/drawing/2014/main" id="{8BD14819-5F89-457B-8CF9-6435B5C07082}"/>
              </a:ext>
            </a:extLst>
          </p:cNvPr>
          <p:cNvPicPr>
            <a:picLocks noChangeAspect="1"/>
          </p:cNvPicPr>
          <p:nvPr/>
        </p:nvPicPr>
        <p:blipFill>
          <a:blip r:embed="rId4"/>
          <a:stretch>
            <a:fillRect/>
          </a:stretch>
        </p:blipFill>
        <p:spPr>
          <a:xfrm>
            <a:off x="2268729" y="2430006"/>
            <a:ext cx="6240789" cy="4181808"/>
          </a:xfrm>
          <a:prstGeom prst="rect">
            <a:avLst/>
          </a:prstGeom>
        </p:spPr>
      </p:pic>
    </p:spTree>
    <p:extLst>
      <p:ext uri="{BB962C8B-B14F-4D97-AF65-F5344CB8AC3E}">
        <p14:creationId xmlns:p14="http://schemas.microsoft.com/office/powerpoint/2010/main" val="4257307456"/>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79785" y="52214"/>
            <a:ext cx="10115386" cy="1243584"/>
          </a:xfrm>
        </p:spPr>
        <p:txBody>
          <a:bodyPr>
            <a:normAutofit/>
          </a:bodyPr>
          <a:lstStyle/>
          <a:p>
            <a:r>
              <a:rPr lang="cs-CZ" sz="3600" b="1" dirty="0">
                <a:solidFill>
                  <a:srgbClr val="282829"/>
                </a:solidFill>
                <a:latin typeface="-apple-system"/>
              </a:rPr>
              <a:t>Nejznámější </a:t>
            </a:r>
            <a:r>
              <a:rPr lang="cs-CZ" sz="3600" b="1" dirty="0" err="1">
                <a:solidFill>
                  <a:srgbClr val="282829"/>
                </a:solidFill>
                <a:latin typeface="-apple-system"/>
              </a:rPr>
              <a:t>chatbot</a:t>
            </a:r>
            <a:r>
              <a:rPr lang="en-US" sz="3600" b="1" dirty="0">
                <a:solidFill>
                  <a:srgbClr val="282829"/>
                </a:solidFill>
                <a:latin typeface="-apple-system"/>
              </a:rPr>
              <a:t>y</a:t>
            </a:r>
            <a:r>
              <a:rPr lang="cs-CZ" sz="3600" b="1" dirty="0">
                <a:solidFill>
                  <a:srgbClr val="282829"/>
                </a:solidFill>
                <a:latin typeface="-apple-system"/>
              </a:rPr>
              <a:t> nad jazykovými modely a novinky od minulého školení</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7"/>
            <a:ext cx="9920285" cy="5316017"/>
          </a:xfrm>
        </p:spPr>
        <p:txBody>
          <a:bodyPr>
            <a:noAutofit/>
          </a:bodyPr>
          <a:lstStyle/>
          <a:p>
            <a:pPr marL="342900" indent="-342900"/>
            <a:r>
              <a:rPr lang="cs-CZ" sz="2400" b="1" dirty="0" err="1"/>
              <a:t>ChatGPT</a:t>
            </a:r>
            <a:r>
              <a:rPr lang="cs-CZ" sz="2400" b="1" dirty="0"/>
              <a:t> a jeho proměny</a:t>
            </a:r>
            <a:endParaRPr lang="cs-CZ" sz="2400" dirty="0"/>
          </a:p>
          <a:p>
            <a:pPr marL="800100" lvl="1" indent="-342900"/>
            <a:r>
              <a:rPr lang="cs-CZ" dirty="0"/>
              <a:t>Pracovní plocha (</a:t>
            </a:r>
            <a:r>
              <a:rPr lang="cs-CZ" dirty="0" err="1"/>
              <a:t>Canvas</a:t>
            </a:r>
            <a:r>
              <a:rPr lang="cs-CZ" dirty="0"/>
              <a:t>) se stává dominantnějším prostředím pro práci s </a:t>
            </a:r>
            <a:r>
              <a:rPr lang="cs-CZ" dirty="0" err="1"/>
              <a:t>chatbotem</a:t>
            </a:r>
            <a:endParaRPr lang="cs-CZ" dirty="0"/>
          </a:p>
          <a:p>
            <a:pPr marL="800100" lvl="1" indent="-342900"/>
            <a:r>
              <a:rPr lang="cs-CZ" dirty="0"/>
              <a:t>Umožňuje interaktivně editovat dokumenty, vracet se k předchozím verzím a analyzovat je:</a:t>
            </a:r>
          </a:p>
        </p:txBody>
      </p:sp>
      <p:pic>
        <p:nvPicPr>
          <p:cNvPr id="9" name="Obrázek 8">
            <a:extLst>
              <a:ext uri="{FF2B5EF4-FFF2-40B4-BE49-F238E27FC236}">
                <a16:creationId xmlns:a16="http://schemas.microsoft.com/office/drawing/2014/main" id="{B46C72EC-3435-4FDA-BEF4-61D5E5BB6EFD}"/>
              </a:ext>
            </a:extLst>
          </p:cNvPr>
          <p:cNvPicPr>
            <a:picLocks noChangeAspect="1"/>
          </p:cNvPicPr>
          <p:nvPr/>
        </p:nvPicPr>
        <p:blipFill>
          <a:blip r:embed="rId3"/>
          <a:stretch>
            <a:fillRect/>
          </a:stretch>
        </p:blipFill>
        <p:spPr>
          <a:xfrm>
            <a:off x="10372725" y="18157"/>
            <a:ext cx="1819275" cy="6858000"/>
          </a:xfrm>
          <a:prstGeom prst="rect">
            <a:avLst/>
          </a:prstGeom>
        </p:spPr>
      </p:pic>
      <p:pic>
        <p:nvPicPr>
          <p:cNvPr id="3" name="Obrázek 2">
            <a:extLst>
              <a:ext uri="{FF2B5EF4-FFF2-40B4-BE49-F238E27FC236}">
                <a16:creationId xmlns:a16="http://schemas.microsoft.com/office/drawing/2014/main" id="{15F77861-A86A-4F54-9358-8FA81C5FFB4E}"/>
              </a:ext>
            </a:extLst>
          </p:cNvPr>
          <p:cNvPicPr>
            <a:picLocks noChangeAspect="1"/>
          </p:cNvPicPr>
          <p:nvPr/>
        </p:nvPicPr>
        <p:blipFill>
          <a:blip r:embed="rId4"/>
          <a:stretch>
            <a:fillRect/>
          </a:stretch>
        </p:blipFill>
        <p:spPr>
          <a:xfrm>
            <a:off x="233864" y="3343189"/>
            <a:ext cx="9920285" cy="2821435"/>
          </a:xfrm>
          <a:prstGeom prst="rect">
            <a:avLst/>
          </a:prstGeom>
        </p:spPr>
      </p:pic>
    </p:spTree>
    <p:extLst>
      <p:ext uri="{BB962C8B-B14F-4D97-AF65-F5344CB8AC3E}">
        <p14:creationId xmlns:p14="http://schemas.microsoft.com/office/powerpoint/2010/main" val="2278278932"/>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79785" y="52214"/>
            <a:ext cx="10115386" cy="1243584"/>
          </a:xfrm>
        </p:spPr>
        <p:txBody>
          <a:bodyPr>
            <a:normAutofit/>
          </a:bodyPr>
          <a:lstStyle/>
          <a:p>
            <a:r>
              <a:rPr lang="cs-CZ" sz="3600" b="1" dirty="0">
                <a:solidFill>
                  <a:srgbClr val="282829"/>
                </a:solidFill>
                <a:latin typeface="-apple-system"/>
              </a:rPr>
              <a:t>Nejznámější </a:t>
            </a:r>
            <a:r>
              <a:rPr lang="cs-CZ" sz="3600" b="1" dirty="0" err="1">
                <a:solidFill>
                  <a:srgbClr val="282829"/>
                </a:solidFill>
                <a:latin typeface="-apple-system"/>
              </a:rPr>
              <a:t>chatbot</a:t>
            </a:r>
            <a:r>
              <a:rPr lang="en-US" sz="3600" b="1" dirty="0">
                <a:solidFill>
                  <a:srgbClr val="282829"/>
                </a:solidFill>
                <a:latin typeface="-apple-system"/>
              </a:rPr>
              <a:t>y</a:t>
            </a:r>
            <a:r>
              <a:rPr lang="cs-CZ" sz="3600" b="1" dirty="0">
                <a:solidFill>
                  <a:srgbClr val="282829"/>
                </a:solidFill>
                <a:latin typeface="-apple-system"/>
              </a:rPr>
              <a:t> nad jazykovými modely a novinky od minulého školení</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7"/>
            <a:ext cx="9920285" cy="5316017"/>
          </a:xfrm>
        </p:spPr>
        <p:txBody>
          <a:bodyPr>
            <a:noAutofit/>
          </a:bodyPr>
          <a:lstStyle/>
          <a:p>
            <a:pPr marL="342900" indent="-342900"/>
            <a:r>
              <a:rPr lang="cs-CZ" sz="2400" b="1" dirty="0" err="1"/>
              <a:t>ChatGPT</a:t>
            </a:r>
            <a:r>
              <a:rPr lang="cs-CZ" sz="2400" b="1" dirty="0"/>
              <a:t> a jeho proměny</a:t>
            </a:r>
            <a:endParaRPr lang="cs-CZ" sz="2400" dirty="0"/>
          </a:p>
          <a:p>
            <a:pPr marL="800100" lvl="1" indent="-342900"/>
            <a:r>
              <a:rPr lang="cs-CZ" dirty="0"/>
              <a:t>Pracovní plocha (</a:t>
            </a:r>
            <a:r>
              <a:rPr lang="cs-CZ" dirty="0" err="1"/>
              <a:t>Canvas</a:t>
            </a:r>
            <a:r>
              <a:rPr lang="cs-CZ" dirty="0"/>
              <a:t>) se stává dominantnějším prostředím pro práci s </a:t>
            </a:r>
            <a:r>
              <a:rPr lang="cs-CZ" dirty="0" err="1"/>
              <a:t>chatbotem</a:t>
            </a:r>
            <a:endParaRPr lang="cs-CZ" dirty="0"/>
          </a:p>
          <a:p>
            <a:pPr marL="342900" indent="-342900"/>
            <a:r>
              <a:rPr lang="cs-CZ" sz="2400" b="1" dirty="0"/>
              <a:t>Microsoft </a:t>
            </a:r>
            <a:r>
              <a:rPr lang="cs-CZ" sz="2400" b="1" dirty="0" err="1"/>
              <a:t>Copilot</a:t>
            </a:r>
            <a:endParaRPr lang="cs-CZ" sz="2400" b="1" dirty="0"/>
          </a:p>
          <a:p>
            <a:pPr marL="800100" lvl="1" indent="-342900"/>
            <a:r>
              <a:rPr lang="cs-CZ" dirty="0"/>
              <a:t>Podobné, ale osekané prostředí: </a:t>
            </a:r>
            <a:r>
              <a:rPr lang="cs-CZ" dirty="0" err="1"/>
              <a:t>Pages</a:t>
            </a:r>
            <a:endParaRPr lang="cs-CZ" dirty="0"/>
          </a:p>
        </p:txBody>
      </p:sp>
      <p:pic>
        <p:nvPicPr>
          <p:cNvPr id="9" name="Obrázek 8">
            <a:extLst>
              <a:ext uri="{FF2B5EF4-FFF2-40B4-BE49-F238E27FC236}">
                <a16:creationId xmlns:a16="http://schemas.microsoft.com/office/drawing/2014/main" id="{B46C72EC-3435-4FDA-BEF4-61D5E5BB6EFD}"/>
              </a:ext>
            </a:extLst>
          </p:cNvPr>
          <p:cNvPicPr>
            <a:picLocks noChangeAspect="1"/>
          </p:cNvPicPr>
          <p:nvPr/>
        </p:nvPicPr>
        <p:blipFill>
          <a:blip r:embed="rId3"/>
          <a:stretch>
            <a:fillRect/>
          </a:stretch>
        </p:blipFill>
        <p:spPr>
          <a:xfrm>
            <a:off x="10372725" y="18157"/>
            <a:ext cx="1819275" cy="6858000"/>
          </a:xfrm>
          <a:prstGeom prst="rect">
            <a:avLst/>
          </a:prstGeom>
        </p:spPr>
      </p:pic>
      <p:pic>
        <p:nvPicPr>
          <p:cNvPr id="4" name="Obrázek 3">
            <a:extLst>
              <a:ext uri="{FF2B5EF4-FFF2-40B4-BE49-F238E27FC236}">
                <a16:creationId xmlns:a16="http://schemas.microsoft.com/office/drawing/2014/main" id="{C41962E2-7312-4851-8CF1-4FCFB57E3EB6}"/>
              </a:ext>
            </a:extLst>
          </p:cNvPr>
          <p:cNvPicPr>
            <a:picLocks noChangeAspect="1"/>
          </p:cNvPicPr>
          <p:nvPr/>
        </p:nvPicPr>
        <p:blipFill>
          <a:blip r:embed="rId4"/>
          <a:stretch>
            <a:fillRect/>
          </a:stretch>
        </p:blipFill>
        <p:spPr>
          <a:xfrm>
            <a:off x="923193" y="3429000"/>
            <a:ext cx="7904285" cy="3096235"/>
          </a:xfrm>
          <a:prstGeom prst="rect">
            <a:avLst/>
          </a:prstGeom>
        </p:spPr>
      </p:pic>
    </p:spTree>
    <p:extLst>
      <p:ext uri="{BB962C8B-B14F-4D97-AF65-F5344CB8AC3E}">
        <p14:creationId xmlns:p14="http://schemas.microsoft.com/office/powerpoint/2010/main" val="452636043"/>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79785" y="52214"/>
            <a:ext cx="10115386" cy="1243584"/>
          </a:xfrm>
        </p:spPr>
        <p:txBody>
          <a:bodyPr>
            <a:normAutofit/>
          </a:bodyPr>
          <a:lstStyle/>
          <a:p>
            <a:r>
              <a:rPr lang="cs-CZ" sz="3600" b="1" dirty="0">
                <a:solidFill>
                  <a:srgbClr val="282829"/>
                </a:solidFill>
                <a:latin typeface="-apple-system"/>
              </a:rPr>
              <a:t>Nejznámější </a:t>
            </a:r>
            <a:r>
              <a:rPr lang="cs-CZ" sz="3600" b="1" dirty="0" err="1">
                <a:solidFill>
                  <a:srgbClr val="282829"/>
                </a:solidFill>
                <a:latin typeface="-apple-system"/>
              </a:rPr>
              <a:t>chatbot</a:t>
            </a:r>
            <a:r>
              <a:rPr lang="en-US" sz="3600" b="1" dirty="0">
                <a:solidFill>
                  <a:srgbClr val="282829"/>
                </a:solidFill>
                <a:latin typeface="-apple-system"/>
              </a:rPr>
              <a:t>y</a:t>
            </a:r>
            <a:r>
              <a:rPr lang="cs-CZ" sz="3600" b="1" dirty="0">
                <a:solidFill>
                  <a:srgbClr val="282829"/>
                </a:solidFill>
                <a:latin typeface="-apple-system"/>
              </a:rPr>
              <a:t> nad jazykovými modely a novinky od minulého školení</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7"/>
            <a:ext cx="9920285" cy="5316017"/>
          </a:xfrm>
        </p:spPr>
        <p:txBody>
          <a:bodyPr>
            <a:noAutofit/>
          </a:bodyPr>
          <a:lstStyle/>
          <a:p>
            <a:pPr marL="342900" indent="-342900"/>
            <a:r>
              <a:rPr lang="cs-CZ" sz="2400" b="1" dirty="0" err="1"/>
              <a:t>ChatGPT</a:t>
            </a:r>
            <a:r>
              <a:rPr lang="cs-CZ" sz="2400" b="1" dirty="0"/>
              <a:t> a jeho proměny</a:t>
            </a:r>
            <a:endParaRPr lang="cs-CZ" sz="2400" dirty="0"/>
          </a:p>
          <a:p>
            <a:pPr marL="800100" lvl="1" indent="-342900"/>
            <a:r>
              <a:rPr lang="cs-CZ" dirty="0"/>
              <a:t>Hlubší analytické myšlení u modelu o1, o3-mini aj., možnost nechat si vypsat, jak jazykový model přemýšlel:</a:t>
            </a:r>
          </a:p>
        </p:txBody>
      </p:sp>
      <p:pic>
        <p:nvPicPr>
          <p:cNvPr id="9" name="Obrázek 8">
            <a:extLst>
              <a:ext uri="{FF2B5EF4-FFF2-40B4-BE49-F238E27FC236}">
                <a16:creationId xmlns:a16="http://schemas.microsoft.com/office/drawing/2014/main" id="{B46C72EC-3435-4FDA-BEF4-61D5E5BB6EFD}"/>
              </a:ext>
            </a:extLst>
          </p:cNvPr>
          <p:cNvPicPr>
            <a:picLocks noChangeAspect="1"/>
          </p:cNvPicPr>
          <p:nvPr/>
        </p:nvPicPr>
        <p:blipFill>
          <a:blip r:embed="rId3"/>
          <a:stretch>
            <a:fillRect/>
          </a:stretch>
        </p:blipFill>
        <p:spPr>
          <a:xfrm>
            <a:off x="10372725" y="18157"/>
            <a:ext cx="1819275" cy="6858000"/>
          </a:xfrm>
          <a:prstGeom prst="rect">
            <a:avLst/>
          </a:prstGeom>
        </p:spPr>
      </p:pic>
      <p:pic>
        <p:nvPicPr>
          <p:cNvPr id="6" name="Obrázek 5">
            <a:extLst>
              <a:ext uri="{FF2B5EF4-FFF2-40B4-BE49-F238E27FC236}">
                <a16:creationId xmlns:a16="http://schemas.microsoft.com/office/drawing/2014/main" id="{0C54554B-EA26-483C-8BDB-ACA4EC318810}"/>
              </a:ext>
            </a:extLst>
          </p:cNvPr>
          <p:cNvPicPr>
            <a:picLocks noChangeAspect="1"/>
          </p:cNvPicPr>
          <p:nvPr/>
        </p:nvPicPr>
        <p:blipFill>
          <a:blip r:embed="rId4"/>
          <a:stretch>
            <a:fillRect/>
          </a:stretch>
        </p:blipFill>
        <p:spPr>
          <a:xfrm>
            <a:off x="981808" y="2646439"/>
            <a:ext cx="5612424" cy="3965375"/>
          </a:xfrm>
          <a:prstGeom prst="rect">
            <a:avLst/>
          </a:prstGeom>
        </p:spPr>
      </p:pic>
    </p:spTree>
    <p:extLst>
      <p:ext uri="{BB962C8B-B14F-4D97-AF65-F5344CB8AC3E}">
        <p14:creationId xmlns:p14="http://schemas.microsoft.com/office/powerpoint/2010/main" val="898709738"/>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AI Persony (nejen) ve vzdělávání</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5" y="1258923"/>
            <a:ext cx="10272727" cy="5459491"/>
          </a:xfrm>
        </p:spPr>
        <p:txBody>
          <a:bodyPr>
            <a:normAutofit lnSpcReduction="10000"/>
          </a:bodyPr>
          <a:lstStyle/>
          <a:p>
            <a:pPr lvl="1"/>
            <a:r>
              <a:rPr lang="cs-CZ" sz="2200" b="1" dirty="0"/>
              <a:t>Výukový asistent: </a:t>
            </a:r>
            <a:r>
              <a:rPr lang="cs-CZ" sz="2200" dirty="0"/>
              <a:t>Příprava učebních materiálů, testů a aktivit.</a:t>
            </a:r>
          </a:p>
          <a:p>
            <a:pPr lvl="1"/>
            <a:r>
              <a:rPr lang="cs-CZ" sz="2200" b="1" dirty="0"/>
              <a:t>Administrativní podpora: </a:t>
            </a:r>
            <a:r>
              <a:rPr lang="cs-CZ" sz="2200" dirty="0"/>
              <a:t>Organizace rozvrhů, připomínání termínů, e-mailová komunikace.</a:t>
            </a:r>
          </a:p>
          <a:p>
            <a:pPr lvl="1"/>
            <a:r>
              <a:rPr lang="cs-CZ" sz="2200" b="1" dirty="0"/>
              <a:t>Výzkumný konzultant: </a:t>
            </a:r>
            <a:r>
              <a:rPr lang="cs-CZ" sz="2200" dirty="0"/>
              <a:t>Shrnutí článků, návrhy experimentů, formátování citací.</a:t>
            </a:r>
          </a:p>
          <a:p>
            <a:pPr lvl="1"/>
            <a:r>
              <a:rPr lang="cs-CZ" sz="2200" b="1" dirty="0"/>
              <a:t>Mentor pro studenty: </a:t>
            </a:r>
            <a:r>
              <a:rPr lang="cs-CZ" sz="2200" dirty="0"/>
              <a:t>Vysvětlení konceptů, příprava cvičení, doporučení zdrojů.</a:t>
            </a:r>
          </a:p>
          <a:p>
            <a:pPr lvl="1"/>
            <a:r>
              <a:rPr lang="cs-CZ" sz="2200" b="1" dirty="0"/>
              <a:t>Tvůrce multimediálních materiálů: </a:t>
            </a:r>
            <a:r>
              <a:rPr lang="cs-CZ" sz="2200" dirty="0"/>
              <a:t>Generování diagramů, grafů, ilustrací a </a:t>
            </a:r>
            <a:r>
              <a:rPr lang="cs-CZ" sz="2200" dirty="0" err="1"/>
              <a:t>infografik</a:t>
            </a:r>
            <a:r>
              <a:rPr lang="cs-CZ" sz="2200" dirty="0"/>
              <a:t>.</a:t>
            </a:r>
          </a:p>
          <a:p>
            <a:pPr lvl="1"/>
            <a:r>
              <a:rPr lang="cs-CZ" sz="2200" b="1" dirty="0"/>
              <a:t>Moderátor diskuzí: </a:t>
            </a:r>
            <a:r>
              <a:rPr lang="cs-CZ" sz="2200" dirty="0"/>
              <a:t>Simulace oponentních otázek, příprava na obhajobu.</a:t>
            </a:r>
          </a:p>
          <a:p>
            <a:pPr lvl="1"/>
            <a:r>
              <a:rPr lang="cs-CZ" sz="2200" b="1" dirty="0"/>
              <a:t>Tvůrce personalizovaného obsahu: </a:t>
            </a:r>
            <a:r>
              <a:rPr lang="cs-CZ" sz="2200" dirty="0"/>
              <a:t>Přizpůsobení materiálů různým úrovním studentů.</a:t>
            </a:r>
          </a:p>
          <a:p>
            <a:pPr lvl="1"/>
            <a:r>
              <a:rPr lang="cs-CZ" sz="2200" b="1" dirty="0"/>
              <a:t>Kariérní poradce: </a:t>
            </a:r>
            <a:r>
              <a:rPr lang="cs-CZ" sz="2200" dirty="0"/>
              <a:t>Pomoc s profesním rozvojem, přípravou CV nebo motivačních dopisů.</a:t>
            </a:r>
          </a:p>
          <a:p>
            <a:pPr marL="0" indent="0">
              <a:buNone/>
            </a:pPr>
            <a:r>
              <a:rPr lang="cs-CZ" sz="2200" b="1" dirty="0"/>
              <a:t>Ukázky: </a:t>
            </a:r>
          </a:p>
          <a:p>
            <a:pPr lvl="1"/>
            <a:r>
              <a:rPr lang="cs-CZ" sz="2200" b="1" dirty="0">
                <a:hlinkClick r:id="rId3"/>
              </a:rPr>
              <a:t>https://chatgpt.com/</a:t>
            </a:r>
            <a:r>
              <a:rPr lang="cs-CZ" sz="2200" b="1" dirty="0" err="1">
                <a:hlinkClick r:id="rId3"/>
              </a:rPr>
              <a:t>gpts</a:t>
            </a:r>
            <a:r>
              <a:rPr lang="cs-CZ" sz="2200" b="1" dirty="0"/>
              <a:t>, </a:t>
            </a:r>
          </a:p>
          <a:p>
            <a:pPr lvl="1"/>
            <a:r>
              <a:rPr lang="cs-CZ" sz="2200" b="1" dirty="0">
                <a:hlinkClick r:id="rId4"/>
              </a:rPr>
              <a:t>https://character.ai</a:t>
            </a:r>
            <a:r>
              <a:rPr lang="cs-CZ" sz="2200" b="1" dirty="0"/>
              <a:t>, </a:t>
            </a:r>
          </a:p>
          <a:p>
            <a:pPr lvl="1"/>
            <a:r>
              <a:rPr lang="cs-CZ" sz="2200" b="1" dirty="0">
                <a:hlinkClick r:id="rId5"/>
              </a:rPr>
              <a:t>https://chatveskole.cz</a:t>
            </a:r>
            <a:endParaRPr lang="cs-CZ" sz="2200" b="1" dirty="0"/>
          </a:p>
          <a:p>
            <a:pPr lvl="1"/>
            <a:endParaRPr lang="cs-CZ" sz="2200" b="1" dirty="0"/>
          </a:p>
          <a:p>
            <a:pPr marL="0" indent="0">
              <a:buNone/>
            </a:pPr>
            <a:endParaRPr lang="cs-CZ" sz="2200" b="1" dirty="0"/>
          </a:p>
          <a:p>
            <a:pPr marL="0" indent="0">
              <a:buNone/>
            </a:pPr>
            <a:endParaRPr lang="cs-CZ" sz="2400" b="1" dirty="0"/>
          </a:p>
          <a:p>
            <a:pPr lvl="1"/>
            <a:endParaRPr lang="cs-CZ" i="1" dirty="0"/>
          </a:p>
        </p:txBody>
      </p:sp>
      <p:pic>
        <p:nvPicPr>
          <p:cNvPr id="3" name="Obrázek 2">
            <a:extLst>
              <a:ext uri="{FF2B5EF4-FFF2-40B4-BE49-F238E27FC236}">
                <a16:creationId xmlns:a16="http://schemas.microsoft.com/office/drawing/2014/main" id="{D3D95BDD-34C4-4242-9F08-6E6A0C4B4905}"/>
              </a:ext>
            </a:extLst>
          </p:cNvPr>
          <p:cNvPicPr>
            <a:picLocks noChangeAspect="1"/>
          </p:cNvPicPr>
          <p:nvPr/>
        </p:nvPicPr>
        <p:blipFill>
          <a:blip r:embed="rId6"/>
          <a:stretch>
            <a:fillRect/>
          </a:stretch>
        </p:blipFill>
        <p:spPr>
          <a:xfrm>
            <a:off x="10338043" y="-1"/>
            <a:ext cx="1853957" cy="6857999"/>
          </a:xfrm>
          <a:prstGeom prst="rect">
            <a:avLst/>
          </a:prstGeom>
        </p:spPr>
      </p:pic>
    </p:spTree>
    <p:extLst>
      <p:ext uri="{BB962C8B-B14F-4D97-AF65-F5344CB8AC3E}">
        <p14:creationId xmlns:p14="http://schemas.microsoft.com/office/powerpoint/2010/main" val="4206515510"/>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Vytvoření vlastní AI Persony</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6" y="1258923"/>
            <a:ext cx="10129008" cy="5742768"/>
          </a:xfrm>
        </p:spPr>
        <p:txBody>
          <a:bodyPr>
            <a:normAutofit/>
          </a:bodyPr>
          <a:lstStyle/>
          <a:p>
            <a:r>
              <a:rPr lang="cs-CZ" b="1" dirty="0"/>
              <a:t>Ukázky: </a:t>
            </a:r>
          </a:p>
          <a:p>
            <a:pPr lvl="1"/>
            <a:r>
              <a:rPr lang="cs-CZ" dirty="0">
                <a:hlinkClick r:id="rId3"/>
              </a:rPr>
              <a:t>Výukový asistent pro studenty</a:t>
            </a:r>
            <a:endParaRPr lang="cs-CZ" dirty="0"/>
          </a:p>
          <a:p>
            <a:pPr lvl="1"/>
            <a:r>
              <a:rPr lang="cs-CZ" dirty="0">
                <a:hlinkClick r:id="rId4"/>
              </a:rPr>
              <a:t>Asistent</a:t>
            </a:r>
            <a:r>
              <a:rPr lang="en-US" dirty="0">
                <a:hlinkClick r:id="rId4"/>
              </a:rPr>
              <a:t> </a:t>
            </a:r>
            <a:r>
              <a:rPr lang="cs-CZ" dirty="0">
                <a:hlinkClick r:id="rId4"/>
              </a:rPr>
              <a:t>lektora </a:t>
            </a:r>
            <a:r>
              <a:rPr lang="cs-CZ" dirty="0"/>
              <a:t>pro vytváření studijních materiálů</a:t>
            </a:r>
            <a:endParaRPr lang="en-US" dirty="0"/>
          </a:p>
          <a:p>
            <a:r>
              <a:rPr lang="en-US" dirty="0" err="1"/>
              <a:t>Videon</a:t>
            </a:r>
            <a:r>
              <a:rPr lang="cs-CZ" dirty="0" err="1"/>
              <a:t>ávody</a:t>
            </a:r>
            <a:r>
              <a:rPr lang="cs-CZ" dirty="0"/>
              <a:t>: </a:t>
            </a:r>
            <a:r>
              <a:rPr lang="cs-CZ" dirty="0">
                <a:hlinkClick r:id="rId5"/>
              </a:rPr>
              <a:t>https://chatveskole.cz/jak-vytvaret-ai-asistenty/</a:t>
            </a:r>
            <a:endParaRPr lang="cs-CZ" dirty="0"/>
          </a:p>
          <a:p>
            <a:endParaRPr lang="cs-CZ" dirty="0"/>
          </a:p>
          <a:p>
            <a:pPr lvl="1"/>
            <a:endParaRPr lang="cs-CZ" i="1" dirty="0"/>
          </a:p>
        </p:txBody>
      </p:sp>
      <p:pic>
        <p:nvPicPr>
          <p:cNvPr id="8" name="Obrázek 7">
            <a:extLst>
              <a:ext uri="{FF2B5EF4-FFF2-40B4-BE49-F238E27FC236}">
                <a16:creationId xmlns:a16="http://schemas.microsoft.com/office/drawing/2014/main" id="{A4F6A9C6-134B-4D8B-9DB9-3BECACA91EC1}"/>
              </a:ext>
            </a:extLst>
          </p:cNvPr>
          <p:cNvPicPr>
            <a:picLocks noChangeAspect="1"/>
          </p:cNvPicPr>
          <p:nvPr/>
        </p:nvPicPr>
        <p:blipFill>
          <a:blip r:embed="rId6"/>
          <a:stretch>
            <a:fillRect/>
          </a:stretch>
        </p:blipFill>
        <p:spPr>
          <a:xfrm>
            <a:off x="10338043" y="-1"/>
            <a:ext cx="1853957" cy="6857999"/>
          </a:xfrm>
          <a:prstGeom prst="rect">
            <a:avLst/>
          </a:prstGeom>
        </p:spPr>
      </p:pic>
      <p:pic>
        <p:nvPicPr>
          <p:cNvPr id="9" name="Obrázek 8">
            <a:extLst>
              <a:ext uri="{FF2B5EF4-FFF2-40B4-BE49-F238E27FC236}">
                <a16:creationId xmlns:a16="http://schemas.microsoft.com/office/drawing/2014/main" id="{93B31EC7-E1B9-4FFD-BD33-4956C61AD961}"/>
              </a:ext>
            </a:extLst>
          </p:cNvPr>
          <p:cNvPicPr>
            <a:picLocks noChangeAspect="1"/>
          </p:cNvPicPr>
          <p:nvPr/>
        </p:nvPicPr>
        <p:blipFill>
          <a:blip r:embed="rId7"/>
          <a:stretch>
            <a:fillRect/>
          </a:stretch>
        </p:blipFill>
        <p:spPr>
          <a:xfrm>
            <a:off x="1545931" y="3116538"/>
            <a:ext cx="7480671" cy="3589061"/>
          </a:xfrm>
          <a:prstGeom prst="rect">
            <a:avLst/>
          </a:prstGeom>
        </p:spPr>
      </p:pic>
    </p:spTree>
    <p:extLst>
      <p:ext uri="{BB962C8B-B14F-4D97-AF65-F5344CB8AC3E}">
        <p14:creationId xmlns:p14="http://schemas.microsoft.com/office/powerpoint/2010/main" val="204175558"/>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19EF7-B5F0-BB2C-8992-F11700B9F903}"/>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08B878A4-0E60-9341-0F5D-1C9BE892A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12A507A-BB90-D669-6F0A-435F4F8ADD70}"/>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Vytvoření vlastní AI Persony</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4149B53B-5227-9AEB-95FE-9E6A9EC926E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E87A5573-3D40-237C-306F-FE31B964415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37B6C2A9-E36F-C27E-F1D9-1135A2808CCC}"/>
              </a:ext>
            </a:extLst>
          </p:cNvPr>
          <p:cNvSpPr>
            <a:spLocks noGrp="1"/>
          </p:cNvSpPr>
          <p:nvPr>
            <p:ph idx="1"/>
          </p:nvPr>
        </p:nvSpPr>
        <p:spPr>
          <a:xfrm>
            <a:off x="65316" y="1258923"/>
            <a:ext cx="10129008" cy="5742768"/>
          </a:xfrm>
        </p:spPr>
        <p:txBody>
          <a:bodyPr>
            <a:normAutofit/>
          </a:bodyPr>
          <a:lstStyle/>
          <a:p>
            <a:r>
              <a:rPr lang="cs-CZ" sz="2400" b="1" dirty="0"/>
              <a:t>Co by mělo být součástí specifikace? </a:t>
            </a:r>
          </a:p>
          <a:p>
            <a:pPr lvl="1"/>
            <a:r>
              <a:rPr lang="cs-CZ" dirty="0"/>
              <a:t>Role a účel persony: poradce, asistent, mentor,… </a:t>
            </a:r>
          </a:p>
          <a:p>
            <a:pPr lvl="1"/>
            <a:r>
              <a:rPr lang="cs-CZ" dirty="0"/>
              <a:t>Znalosti a zaměření: např. odborník na botaniku, odkaz na konkrétní publikace, ze kterých čerpá</a:t>
            </a:r>
          </a:p>
          <a:p>
            <a:pPr lvl="1"/>
            <a:r>
              <a:rPr lang="cs-CZ" dirty="0"/>
              <a:t>Zkušenosti</a:t>
            </a:r>
          </a:p>
          <a:p>
            <a:pPr lvl="1"/>
            <a:r>
              <a:rPr lang="cs-CZ" dirty="0"/>
              <a:t>Tón a styl komunikace: profesionální, přátelská apod.</a:t>
            </a:r>
          </a:p>
          <a:p>
            <a:pPr lvl="1"/>
            <a:r>
              <a:rPr lang="cs-CZ" dirty="0"/>
              <a:t>Postoj a emoce: empatie, smysl pro humor,..</a:t>
            </a:r>
          </a:p>
          <a:p>
            <a:pPr lvl="1"/>
            <a:r>
              <a:rPr lang="cs-CZ" dirty="0"/>
              <a:t>Věk simulované osoby</a:t>
            </a:r>
          </a:p>
          <a:p>
            <a:pPr lvl="1"/>
            <a:r>
              <a:rPr lang="cs-CZ" dirty="0"/>
              <a:t>Pokyny pro průběh rozhovoru</a:t>
            </a:r>
          </a:p>
          <a:p>
            <a:pPr marL="0" indent="0">
              <a:buNone/>
            </a:pPr>
            <a:r>
              <a:rPr lang="cs-CZ" sz="2400" i="1" dirty="0"/>
              <a:t>„</a:t>
            </a:r>
            <a:r>
              <a:rPr lang="cs-CZ" sz="2400" i="1" dirty="0" err="1"/>
              <a:t>EduCare</a:t>
            </a:r>
            <a:r>
              <a:rPr lang="cs-CZ" sz="2400" i="1" dirty="0"/>
              <a:t>: jsi asistent navržený pro tvorbu individualizovaných studijních plánů pro děti se zdravotním postižením. Máš hluboké znalosti speciální pedagogiky, rozumíš dětské psychologii, jsi empatická a umíš pracovat s dětmi s poruchami pozornosti nebo autistického spektra. Jsi schopná se přizpůsobit pokroku dítěte, poskytuješ doporučení učitelům a rodičům a navrhuješ vhodné výukové aktivity pro podporu vzdělávání každého dítěte.“</a:t>
            </a:r>
          </a:p>
          <a:p>
            <a:endParaRPr lang="cs-CZ" dirty="0"/>
          </a:p>
          <a:p>
            <a:pPr lvl="1"/>
            <a:endParaRPr lang="cs-CZ" i="1" dirty="0"/>
          </a:p>
        </p:txBody>
      </p:sp>
      <p:pic>
        <p:nvPicPr>
          <p:cNvPr id="8" name="Obrázek 7">
            <a:extLst>
              <a:ext uri="{FF2B5EF4-FFF2-40B4-BE49-F238E27FC236}">
                <a16:creationId xmlns:a16="http://schemas.microsoft.com/office/drawing/2014/main" id="{5ABC96D4-42D9-EE6D-F24A-6B718144BB5C}"/>
              </a:ext>
            </a:extLst>
          </p:cNvPr>
          <p:cNvPicPr>
            <a:picLocks noChangeAspect="1"/>
          </p:cNvPicPr>
          <p:nvPr/>
        </p:nvPicPr>
        <p:blipFill>
          <a:blip r:embed="rId3"/>
          <a:stretch>
            <a:fillRect/>
          </a:stretch>
        </p:blipFill>
        <p:spPr>
          <a:xfrm>
            <a:off x="10338043" y="-1"/>
            <a:ext cx="1853957" cy="6857999"/>
          </a:xfrm>
          <a:prstGeom prst="rect">
            <a:avLst/>
          </a:prstGeom>
        </p:spPr>
      </p:pic>
    </p:spTree>
    <p:extLst>
      <p:ext uri="{BB962C8B-B14F-4D97-AF65-F5344CB8AC3E}">
        <p14:creationId xmlns:p14="http://schemas.microsoft.com/office/powerpoint/2010/main" val="632313794"/>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79850" y="410255"/>
            <a:ext cx="7470847" cy="1243584"/>
          </a:xfrm>
        </p:spPr>
        <p:txBody>
          <a:bodyPr>
            <a:normAutofit/>
          </a:bodyPr>
          <a:lstStyle/>
          <a:p>
            <a:r>
              <a:rPr lang="cs-CZ" sz="3600" b="1" dirty="0">
                <a:latin typeface="Calibri" panose="020F0502020204030204" pitchFamily="34" charset="0"/>
                <a:ea typeface="Calibri" panose="020F0502020204030204" pitchFamily="34" charset="0"/>
              </a:rPr>
              <a:t>Workshopy k využívání umělé inteligence v práci učitele </a:t>
            </a:r>
            <a:endParaRPr lang="en-US" sz="3600" b="1" dirty="0">
              <a:effectLst/>
              <a:latin typeface="Calibri" panose="020F0502020204030204" pitchFamily="34" charset="0"/>
              <a:ea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886533"/>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79850" y="1653839"/>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8">
            <a:extLst>
              <a:ext uri="{FF2B5EF4-FFF2-40B4-BE49-F238E27FC236}">
                <a16:creationId xmlns:a16="http://schemas.microsoft.com/office/drawing/2014/main" id="{DFE951B1-A146-A374-6586-C4E7C4FD3DFB}"/>
              </a:ext>
            </a:extLst>
          </p:cNvPr>
          <p:cNvSpPr txBox="1">
            <a:spLocks/>
          </p:cNvSpPr>
          <p:nvPr/>
        </p:nvSpPr>
        <p:spPr>
          <a:xfrm>
            <a:off x="328701" y="1731057"/>
            <a:ext cx="7916758" cy="5126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cs-CZ" b="1" dirty="0"/>
              <a:t>První workshop (18.10.2024): </a:t>
            </a:r>
          </a:p>
          <a:p>
            <a:pPr lvl="1"/>
            <a:r>
              <a:rPr lang="cs-CZ" i="1" dirty="0"/>
              <a:t>Základní koncepty a principy umělé inteligence (AI) a strojového učení (ML) a jejich potenciál pro výuku.</a:t>
            </a:r>
          </a:p>
          <a:p>
            <a:pPr lvl="1"/>
            <a:r>
              <a:rPr lang="cs-CZ" dirty="0"/>
              <a:t>Potenciál AI pro výuku a přehled možného využití.</a:t>
            </a:r>
          </a:p>
          <a:p>
            <a:pPr marL="514350" indent="-514350">
              <a:buFont typeface="+mj-lt"/>
              <a:buAutoNum type="arabicPeriod"/>
            </a:pPr>
            <a:r>
              <a:rPr lang="cs-CZ" b="1" dirty="0"/>
              <a:t>Druhý workshop (29.11.2024): </a:t>
            </a:r>
          </a:p>
          <a:p>
            <a:pPr lvl="1"/>
            <a:r>
              <a:rPr lang="cs-CZ" i="1" dirty="0"/>
              <a:t>Ukázka využití AI pro ulehčení a zefektivnění práce se studenty a organizace předmětu. </a:t>
            </a:r>
          </a:p>
          <a:p>
            <a:pPr lvl="1"/>
            <a:r>
              <a:rPr lang="cs-CZ" dirty="0"/>
              <a:t>Praktické ukázky konkrétních nástrojů.</a:t>
            </a:r>
          </a:p>
          <a:p>
            <a:pPr marL="514350" indent="-514350">
              <a:buFont typeface="+mj-lt"/>
              <a:buAutoNum type="arabicPeriod"/>
            </a:pPr>
            <a:r>
              <a:rPr lang="cs-CZ" b="1" dirty="0"/>
              <a:t>Třetí workshop (7.3.2025):</a:t>
            </a:r>
          </a:p>
          <a:p>
            <a:pPr lvl="1"/>
            <a:r>
              <a:rPr lang="cs-CZ" i="1" dirty="0"/>
              <a:t>Zaškolení ve vybraných dostupných nástrojích AI. </a:t>
            </a:r>
          </a:p>
          <a:p>
            <a:pPr lvl="1"/>
            <a:r>
              <a:rPr lang="cs-CZ" dirty="0"/>
              <a:t>Praktická cvičení a ukázky v reálném čase.</a:t>
            </a:r>
            <a:endParaRPr lang="cs-CZ" sz="1200" b="1" dirty="0">
              <a:latin typeface="Calibri" panose="020F0502020204030204" pitchFamily="34" charset="0"/>
              <a:ea typeface="Times New Roman" panose="02020603050405020304" pitchFamily="18" charset="0"/>
            </a:endParaRPr>
          </a:p>
        </p:txBody>
      </p:sp>
      <p:pic>
        <p:nvPicPr>
          <p:cNvPr id="5" name="Obrázek 4">
            <a:extLst>
              <a:ext uri="{FF2B5EF4-FFF2-40B4-BE49-F238E27FC236}">
                <a16:creationId xmlns:a16="http://schemas.microsoft.com/office/drawing/2014/main" id="{13913C02-ACA4-2A07-15CA-47DDA82A6CB1}"/>
              </a:ext>
            </a:extLst>
          </p:cNvPr>
          <p:cNvPicPr>
            <a:picLocks noChangeAspect="1"/>
          </p:cNvPicPr>
          <p:nvPr/>
        </p:nvPicPr>
        <p:blipFill>
          <a:blip r:embed="rId3"/>
          <a:stretch>
            <a:fillRect/>
          </a:stretch>
        </p:blipFill>
        <p:spPr>
          <a:xfrm>
            <a:off x="7752100" y="-13542"/>
            <a:ext cx="4439900" cy="6858000"/>
          </a:xfrm>
          <a:prstGeom prst="rect">
            <a:avLst/>
          </a:prstGeom>
        </p:spPr>
      </p:pic>
    </p:spTree>
    <p:extLst>
      <p:ext uri="{BB962C8B-B14F-4D97-AF65-F5344CB8AC3E}">
        <p14:creationId xmlns:p14="http://schemas.microsoft.com/office/powerpoint/2010/main" val="3225806588"/>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8424" y="177443"/>
            <a:ext cx="9677601" cy="1243584"/>
          </a:xfrm>
        </p:spPr>
        <p:txBody>
          <a:bodyPr>
            <a:normAutofit/>
          </a:bodyPr>
          <a:lstStyle/>
          <a:p>
            <a:r>
              <a:rPr lang="cs-CZ" sz="3200" b="1" dirty="0">
                <a:solidFill>
                  <a:srgbClr val="282829"/>
                </a:solidFill>
                <a:latin typeface="-apple-system"/>
              </a:rPr>
              <a:t>AI integrovaná v systémech pro řízení výuky: Moodle</a:t>
            </a: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5" y="1421026"/>
            <a:ext cx="10005441" cy="5259531"/>
          </a:xfrm>
        </p:spPr>
        <p:txBody>
          <a:bodyPr>
            <a:normAutofit fontScale="70000" lnSpcReduction="20000"/>
          </a:bodyPr>
          <a:lstStyle/>
          <a:p>
            <a:r>
              <a:rPr lang="cs-CZ" sz="3200" i="1" dirty="0">
                <a:hlinkClick r:id="rId3"/>
              </a:rPr>
              <a:t>https://moodle.com/solutions/lms/features/</a:t>
            </a:r>
            <a:endParaRPr lang="cs-CZ" sz="3200" i="1" dirty="0"/>
          </a:p>
          <a:p>
            <a:endParaRPr lang="cs-CZ" sz="3200" i="1" dirty="0"/>
          </a:p>
          <a:p>
            <a:r>
              <a:rPr lang="cs-CZ" sz="3200" b="1" dirty="0"/>
              <a:t>AI </a:t>
            </a:r>
            <a:r>
              <a:rPr lang="cs-CZ" sz="3200" b="1" dirty="0" err="1"/>
              <a:t>Connector</a:t>
            </a:r>
            <a:r>
              <a:rPr lang="cs-CZ" sz="3200" b="1" dirty="0"/>
              <a:t>: </a:t>
            </a:r>
          </a:p>
          <a:p>
            <a:pPr lvl="1"/>
            <a:r>
              <a:rPr lang="cs-CZ" sz="2800" dirty="0"/>
              <a:t>Umožňuje propojení s AI službami jako </a:t>
            </a:r>
            <a:r>
              <a:rPr lang="cs-CZ" sz="2800" dirty="0" err="1"/>
              <a:t>ChatGPT</a:t>
            </a:r>
            <a:r>
              <a:rPr lang="cs-CZ" sz="2800" dirty="0"/>
              <a:t>, DALL-E a </a:t>
            </a:r>
            <a:r>
              <a:rPr lang="cs-CZ" sz="2800" dirty="0" err="1"/>
              <a:t>Stable</a:t>
            </a:r>
            <a:r>
              <a:rPr lang="cs-CZ" sz="2800" dirty="0"/>
              <a:t> </a:t>
            </a:r>
            <a:r>
              <a:rPr lang="cs-CZ" sz="2800" dirty="0" err="1"/>
              <a:t>Diffusion</a:t>
            </a:r>
            <a:r>
              <a:rPr lang="cs-CZ" sz="2800" dirty="0"/>
              <a:t>. Tento </a:t>
            </a:r>
            <a:r>
              <a:rPr lang="cs-CZ" sz="2800" dirty="0" err="1"/>
              <a:t>plugin</a:t>
            </a:r>
            <a:r>
              <a:rPr lang="cs-CZ" sz="2800" dirty="0"/>
              <a:t> slouží jako most pro další </a:t>
            </a:r>
            <a:r>
              <a:rPr lang="cs-CZ" sz="2800" dirty="0" err="1"/>
              <a:t>pluginy</a:t>
            </a:r>
            <a:r>
              <a:rPr lang="cs-CZ" sz="2800" dirty="0"/>
              <a:t>, které využívají AI funkce.</a:t>
            </a:r>
          </a:p>
          <a:p>
            <a:r>
              <a:rPr lang="cs-CZ" sz="3200" b="1" dirty="0" err="1"/>
              <a:t>OpenAI</a:t>
            </a:r>
            <a:r>
              <a:rPr lang="cs-CZ" sz="3200" b="1" dirty="0"/>
              <a:t> Chat </a:t>
            </a:r>
            <a:r>
              <a:rPr lang="cs-CZ" sz="3200" b="1" dirty="0" err="1"/>
              <a:t>Block</a:t>
            </a:r>
            <a:r>
              <a:rPr lang="cs-CZ" sz="3200" b="1" dirty="0"/>
              <a:t>: </a:t>
            </a:r>
          </a:p>
          <a:p>
            <a:pPr lvl="1"/>
            <a:r>
              <a:rPr lang="cs-CZ" sz="2800" dirty="0"/>
              <a:t>Poskytuje nepřetržitou chatovou podporu prostřednictvím </a:t>
            </a:r>
            <a:r>
              <a:rPr lang="cs-CZ" sz="2800" dirty="0" err="1"/>
              <a:t>OpenAI</a:t>
            </a:r>
            <a:r>
              <a:rPr lang="cs-CZ" sz="2800" dirty="0"/>
              <a:t> GPT. Uživatelé mohou přizpůsobit osobnost AI a vstupní prompt pro ovlivnění generovaného textu.</a:t>
            </a:r>
          </a:p>
          <a:p>
            <a:r>
              <a:rPr lang="cs-CZ" sz="3200" b="1" dirty="0"/>
              <a:t>AI Text to </a:t>
            </a:r>
            <a:r>
              <a:rPr lang="cs-CZ" sz="3200" b="1" dirty="0" err="1"/>
              <a:t>Questions</a:t>
            </a:r>
            <a:r>
              <a:rPr lang="cs-CZ" sz="3200" b="1" dirty="0"/>
              <a:t> </a:t>
            </a:r>
            <a:r>
              <a:rPr lang="cs-CZ" sz="3200" b="1" dirty="0" err="1"/>
              <a:t>Generator</a:t>
            </a:r>
            <a:r>
              <a:rPr lang="cs-CZ" sz="3200" b="1" dirty="0"/>
              <a:t>: </a:t>
            </a:r>
          </a:p>
          <a:p>
            <a:pPr lvl="1"/>
            <a:r>
              <a:rPr lang="cs-CZ" sz="2800" dirty="0"/>
              <a:t>Umožňuje učitelům generovat otázky z daného textu prostřednictvím </a:t>
            </a:r>
            <a:r>
              <a:rPr lang="cs-CZ" sz="2800" dirty="0" err="1"/>
              <a:t>OpenAI</a:t>
            </a:r>
            <a:r>
              <a:rPr lang="cs-CZ" sz="2800" dirty="0"/>
              <a:t> GPT, které jsou následně uloženy v bance otázek kurzu.</a:t>
            </a:r>
          </a:p>
          <a:p>
            <a:r>
              <a:rPr lang="cs-CZ" sz="3200" b="1" dirty="0" err="1"/>
              <a:t>OpenAI</a:t>
            </a:r>
            <a:r>
              <a:rPr lang="cs-CZ" sz="3200" b="1" dirty="0"/>
              <a:t> </a:t>
            </a:r>
            <a:r>
              <a:rPr lang="cs-CZ" sz="3200" b="1" dirty="0" err="1"/>
              <a:t>Question</a:t>
            </a:r>
            <a:r>
              <a:rPr lang="cs-CZ" sz="3200" b="1" dirty="0"/>
              <a:t> </a:t>
            </a:r>
            <a:r>
              <a:rPr lang="cs-CZ" sz="3200" b="1" dirty="0" err="1"/>
              <a:t>Generator</a:t>
            </a:r>
            <a:r>
              <a:rPr lang="cs-CZ" sz="3200" b="1" dirty="0"/>
              <a:t>: </a:t>
            </a:r>
          </a:p>
          <a:p>
            <a:pPr lvl="1"/>
            <a:r>
              <a:rPr lang="cs-CZ" sz="2800" dirty="0"/>
              <a:t>Umožňuje uživatelům zadat odstavec textu a automaticky generovat otázky pro Moodle na základě tohoto textu. Opět pomocí  prostřednictvím </a:t>
            </a:r>
            <a:r>
              <a:rPr lang="cs-CZ" sz="2800" dirty="0" err="1"/>
              <a:t>OpenAI</a:t>
            </a:r>
            <a:r>
              <a:rPr lang="cs-CZ" sz="2800" dirty="0"/>
              <a:t> GPT.</a:t>
            </a:r>
            <a:endParaRPr lang="cs-CZ" sz="2800" b="1" dirty="0"/>
          </a:p>
          <a:p>
            <a:r>
              <a:rPr lang="cs-CZ" sz="3200" b="1" dirty="0" err="1"/>
              <a:t>Copyleaks</a:t>
            </a:r>
            <a:r>
              <a:rPr lang="cs-CZ" sz="3200" b="1" dirty="0"/>
              <a:t> </a:t>
            </a:r>
            <a:r>
              <a:rPr lang="cs-CZ" sz="3200" b="1" dirty="0" err="1"/>
              <a:t>Plagiarism</a:t>
            </a:r>
            <a:r>
              <a:rPr lang="cs-CZ" sz="3200" b="1" dirty="0"/>
              <a:t> and AI </a:t>
            </a:r>
            <a:r>
              <a:rPr lang="cs-CZ" sz="3200" b="1" dirty="0" err="1"/>
              <a:t>Content</a:t>
            </a:r>
            <a:r>
              <a:rPr lang="cs-CZ" sz="3200" b="1" dirty="0"/>
              <a:t> </a:t>
            </a:r>
            <a:r>
              <a:rPr lang="cs-CZ" sz="3200" b="1" dirty="0" err="1"/>
              <a:t>Detector</a:t>
            </a:r>
            <a:r>
              <a:rPr lang="cs-CZ" sz="3200" b="1" dirty="0"/>
              <a:t>: </a:t>
            </a:r>
          </a:p>
          <a:p>
            <a:pPr lvl="1"/>
            <a:r>
              <a:rPr lang="cs-CZ" sz="2800" dirty="0"/>
              <a:t>Detekuje AI generovaný obsah ve více než 30 jazycích s přesností přes 99 % a pokrývá modely jako GPT, </a:t>
            </a:r>
            <a:r>
              <a:rPr lang="cs-CZ" sz="2800" dirty="0" err="1"/>
              <a:t>Gemini</a:t>
            </a:r>
            <a:r>
              <a:rPr lang="cs-CZ" sz="2800" dirty="0"/>
              <a:t> a Claude. Zároveň identifikuje plagiátorství ve více než 100 jazycích.</a:t>
            </a:r>
          </a:p>
          <a:p>
            <a:endParaRPr lang="cs-CZ" dirty="0"/>
          </a:p>
        </p:txBody>
      </p:sp>
      <p:pic>
        <p:nvPicPr>
          <p:cNvPr id="8" name="Obrázek 7">
            <a:extLst>
              <a:ext uri="{FF2B5EF4-FFF2-40B4-BE49-F238E27FC236}">
                <a16:creationId xmlns:a16="http://schemas.microsoft.com/office/drawing/2014/main" id="{ACDE39EB-D929-4D70-A6C6-3641E3EAAB36}"/>
              </a:ext>
            </a:extLst>
          </p:cNvPr>
          <p:cNvPicPr>
            <a:picLocks noChangeAspect="1"/>
          </p:cNvPicPr>
          <p:nvPr/>
        </p:nvPicPr>
        <p:blipFill>
          <a:blip r:embed="rId4"/>
          <a:stretch>
            <a:fillRect/>
          </a:stretch>
        </p:blipFill>
        <p:spPr>
          <a:xfrm>
            <a:off x="10338043" y="-1"/>
            <a:ext cx="1853957" cy="6857999"/>
          </a:xfrm>
          <a:prstGeom prst="rect">
            <a:avLst/>
          </a:prstGeom>
        </p:spPr>
      </p:pic>
    </p:spTree>
    <p:extLst>
      <p:ext uri="{BB962C8B-B14F-4D97-AF65-F5344CB8AC3E}">
        <p14:creationId xmlns:p14="http://schemas.microsoft.com/office/powerpoint/2010/main" val="619650378"/>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8424" y="177443"/>
            <a:ext cx="9677601" cy="1243584"/>
          </a:xfrm>
        </p:spPr>
        <p:txBody>
          <a:bodyPr>
            <a:normAutofit/>
          </a:bodyPr>
          <a:lstStyle/>
          <a:p>
            <a:r>
              <a:rPr lang="cs-CZ" sz="3200" b="1" dirty="0">
                <a:solidFill>
                  <a:srgbClr val="282829"/>
                </a:solidFill>
                <a:latin typeface="-apple-system"/>
              </a:rPr>
              <a:t>AI integrovaná v systémech pro řízení výuky: Moodle</a:t>
            </a: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5" y="1421026"/>
            <a:ext cx="10005441" cy="5259531"/>
          </a:xfrm>
        </p:spPr>
        <p:txBody>
          <a:bodyPr>
            <a:normAutofit/>
          </a:bodyPr>
          <a:lstStyle/>
          <a:p>
            <a:r>
              <a:rPr lang="cs-CZ" sz="3200" i="1" dirty="0">
                <a:hlinkClick r:id="rId3"/>
              </a:rPr>
              <a:t>https://moodle.com/solutions/lms/features/</a:t>
            </a:r>
            <a:endParaRPr lang="cs-CZ" sz="3200" i="1" dirty="0"/>
          </a:p>
          <a:p>
            <a:r>
              <a:rPr lang="cs-CZ" sz="3200" dirty="0"/>
              <a:t>Bohužel ČVUT AI </a:t>
            </a:r>
            <a:r>
              <a:rPr lang="cs-CZ" sz="3200" dirty="0" err="1"/>
              <a:t>Pluginy</a:t>
            </a:r>
            <a:r>
              <a:rPr lang="cs-CZ" sz="3200" dirty="0"/>
              <a:t> v Moodle neumožňuje</a:t>
            </a:r>
          </a:p>
          <a:p>
            <a:r>
              <a:rPr lang="cs-CZ" sz="3200" dirty="0"/>
              <a:t>Lokální instalace Moodle?</a:t>
            </a:r>
          </a:p>
          <a:p>
            <a:pPr lvl="1"/>
            <a:r>
              <a:rPr lang="cs-CZ" sz="2800" dirty="0"/>
              <a:t>Pro integraci </a:t>
            </a:r>
            <a:r>
              <a:rPr lang="cs-CZ" sz="2800" dirty="0" err="1"/>
              <a:t>ChatGPT</a:t>
            </a:r>
            <a:r>
              <a:rPr lang="cs-CZ" sz="2800" dirty="0"/>
              <a:t> do Moodle je třeba zřídit </a:t>
            </a:r>
            <a:r>
              <a:rPr lang="cs-CZ" sz="2800" b="1" dirty="0"/>
              <a:t>API klíč </a:t>
            </a:r>
            <a:r>
              <a:rPr lang="cs-CZ" sz="2800" dirty="0"/>
              <a:t>od </a:t>
            </a:r>
            <a:r>
              <a:rPr lang="cs-CZ" sz="2800" dirty="0" err="1"/>
              <a:t>OpenAI</a:t>
            </a:r>
            <a:r>
              <a:rPr lang="cs-CZ" sz="2800" dirty="0"/>
              <a:t> a platí se průběžně za spotřebované tokeny</a:t>
            </a:r>
            <a:endParaRPr lang="cs-CZ" sz="3200" dirty="0"/>
          </a:p>
          <a:p>
            <a:pPr lvl="1"/>
            <a:r>
              <a:rPr lang="cs-CZ" sz="2800" dirty="0"/>
              <a:t>Připojit lokálně instalovaný jazykový model (např. </a:t>
            </a:r>
            <a:r>
              <a:rPr lang="cs-CZ" sz="2800" dirty="0" err="1"/>
              <a:t>Llama</a:t>
            </a:r>
            <a:r>
              <a:rPr lang="cs-CZ" sz="2800" dirty="0"/>
              <a:t>) se prozatím rovněž nepodařilo (čeká se na novou verzi knihoven pro propojení)</a:t>
            </a:r>
          </a:p>
          <a:p>
            <a:endParaRPr lang="cs-CZ" dirty="0"/>
          </a:p>
        </p:txBody>
      </p:sp>
      <p:pic>
        <p:nvPicPr>
          <p:cNvPr id="8" name="Obrázek 7">
            <a:extLst>
              <a:ext uri="{FF2B5EF4-FFF2-40B4-BE49-F238E27FC236}">
                <a16:creationId xmlns:a16="http://schemas.microsoft.com/office/drawing/2014/main" id="{ACDE39EB-D929-4D70-A6C6-3641E3EAAB36}"/>
              </a:ext>
            </a:extLst>
          </p:cNvPr>
          <p:cNvPicPr>
            <a:picLocks noChangeAspect="1"/>
          </p:cNvPicPr>
          <p:nvPr/>
        </p:nvPicPr>
        <p:blipFill>
          <a:blip r:embed="rId4"/>
          <a:stretch>
            <a:fillRect/>
          </a:stretch>
        </p:blipFill>
        <p:spPr>
          <a:xfrm>
            <a:off x="10338043" y="-1"/>
            <a:ext cx="1853957" cy="6857999"/>
          </a:xfrm>
          <a:prstGeom prst="rect">
            <a:avLst/>
          </a:prstGeom>
        </p:spPr>
      </p:pic>
    </p:spTree>
    <p:extLst>
      <p:ext uri="{BB962C8B-B14F-4D97-AF65-F5344CB8AC3E}">
        <p14:creationId xmlns:p14="http://schemas.microsoft.com/office/powerpoint/2010/main" val="267889869"/>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8424" y="177443"/>
            <a:ext cx="9677601" cy="1243584"/>
          </a:xfrm>
        </p:spPr>
        <p:txBody>
          <a:bodyPr>
            <a:normAutofit/>
          </a:bodyPr>
          <a:lstStyle/>
          <a:p>
            <a:r>
              <a:rPr lang="cs-CZ" sz="3200" b="1" dirty="0">
                <a:solidFill>
                  <a:srgbClr val="282829"/>
                </a:solidFill>
                <a:latin typeface="-apple-system"/>
              </a:rPr>
              <a:t>AI integrovaná v systémech pro řízení výuky: MS </a:t>
            </a:r>
            <a:r>
              <a:rPr lang="cs-CZ" sz="3200" b="1" dirty="0" err="1">
                <a:solidFill>
                  <a:srgbClr val="282829"/>
                </a:solidFill>
                <a:latin typeface="-apple-system"/>
              </a:rPr>
              <a:t>Teams</a:t>
            </a:r>
            <a:endParaRPr lang="cs-CZ" sz="3200" b="1" dirty="0">
              <a:solidFill>
                <a:srgbClr val="282829"/>
              </a:solidFill>
              <a:latin typeface="-apple-system"/>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386661" y="1605693"/>
            <a:ext cx="9684095" cy="4945367"/>
          </a:xfrm>
        </p:spPr>
        <p:txBody>
          <a:bodyPr>
            <a:normAutofit fontScale="92500" lnSpcReduction="20000"/>
          </a:bodyPr>
          <a:lstStyle/>
          <a:p>
            <a:r>
              <a:rPr lang="cs-CZ" dirty="0"/>
              <a:t>V rámci licence ČVUT jsou některé AI funkce dostupné, některé bohužel ne</a:t>
            </a:r>
          </a:p>
          <a:p>
            <a:endParaRPr lang="cs-CZ" i="1" dirty="0"/>
          </a:p>
          <a:p>
            <a:r>
              <a:rPr lang="cs-CZ" b="1" dirty="0" err="1"/>
              <a:t>Copilot</a:t>
            </a:r>
            <a:r>
              <a:rPr lang="cs-CZ" b="1" dirty="0"/>
              <a:t> v MS </a:t>
            </a:r>
            <a:r>
              <a:rPr lang="cs-CZ" b="1" dirty="0" err="1"/>
              <a:t>Teams</a:t>
            </a:r>
            <a:r>
              <a:rPr lang="cs-CZ" b="1" dirty="0"/>
              <a:t> </a:t>
            </a:r>
            <a:r>
              <a:rPr lang="cs-CZ" dirty="0"/>
              <a:t>– Asistent s podporou umělé inteligence pro shrnutí schůzek, generování poznámek a doporučení úkolů.</a:t>
            </a:r>
          </a:p>
          <a:p>
            <a:r>
              <a:rPr lang="cs-CZ" b="1" dirty="0"/>
              <a:t>Automatické generování zápisů </a:t>
            </a:r>
            <a:r>
              <a:rPr lang="cs-CZ" dirty="0"/>
              <a:t>– Přepis a sumarizace schůzek pomocí AI, včetně identifikace klíčových bodů a úkolů.</a:t>
            </a:r>
          </a:p>
          <a:p>
            <a:r>
              <a:rPr lang="cs-CZ" b="1" dirty="0"/>
              <a:t>Chytřejší plánování a organizace </a:t>
            </a:r>
            <a:r>
              <a:rPr lang="cs-CZ" dirty="0"/>
              <a:t>– AI pomáhá s nastavováním schůzek, sledováním úkolů a řízením projektů.</a:t>
            </a:r>
          </a:p>
          <a:p>
            <a:r>
              <a:rPr lang="cs-CZ" b="1" dirty="0" err="1"/>
              <a:t>Chatboti</a:t>
            </a:r>
            <a:r>
              <a:rPr lang="cs-CZ" b="1" dirty="0"/>
              <a:t> v MS </a:t>
            </a:r>
            <a:r>
              <a:rPr lang="cs-CZ" b="1" dirty="0" err="1"/>
              <a:t>Teams</a:t>
            </a:r>
            <a:r>
              <a:rPr lang="cs-CZ" b="1" dirty="0"/>
              <a:t> </a:t>
            </a:r>
            <a:r>
              <a:rPr lang="cs-CZ" dirty="0"/>
              <a:t>– Možnost nasazení vlastních AI </a:t>
            </a:r>
            <a:r>
              <a:rPr lang="cs-CZ" dirty="0" err="1"/>
              <a:t>chatbotů</a:t>
            </a:r>
            <a:r>
              <a:rPr lang="cs-CZ" dirty="0"/>
              <a:t> pro odpovědi na dotazy studentů nebo podporu administrativních úkolů.</a:t>
            </a:r>
          </a:p>
          <a:p>
            <a:r>
              <a:rPr lang="cs-CZ" b="1" dirty="0"/>
              <a:t>AI při hodnocení a zpětné vazbě </a:t>
            </a:r>
            <a:r>
              <a:rPr lang="cs-CZ" dirty="0"/>
              <a:t>– Automatizovaná analýza odpovědí studentů a generování personalizované zpětné vazby. </a:t>
            </a:r>
          </a:p>
          <a:p>
            <a:endParaRPr lang="cs-CZ" i="1" dirty="0"/>
          </a:p>
        </p:txBody>
      </p:sp>
      <p:pic>
        <p:nvPicPr>
          <p:cNvPr id="8" name="Obrázek 7">
            <a:extLst>
              <a:ext uri="{FF2B5EF4-FFF2-40B4-BE49-F238E27FC236}">
                <a16:creationId xmlns:a16="http://schemas.microsoft.com/office/drawing/2014/main" id="{ACDE39EB-D929-4D70-A6C6-3641E3EAAB36}"/>
              </a:ext>
            </a:extLst>
          </p:cNvPr>
          <p:cNvPicPr>
            <a:picLocks noChangeAspect="1"/>
          </p:cNvPicPr>
          <p:nvPr/>
        </p:nvPicPr>
        <p:blipFill>
          <a:blip r:embed="rId3"/>
          <a:stretch>
            <a:fillRect/>
          </a:stretch>
        </p:blipFill>
        <p:spPr>
          <a:xfrm>
            <a:off x="10338043" y="-1"/>
            <a:ext cx="1853957" cy="6857999"/>
          </a:xfrm>
          <a:prstGeom prst="rect">
            <a:avLst/>
          </a:prstGeom>
        </p:spPr>
      </p:pic>
    </p:spTree>
    <p:extLst>
      <p:ext uri="{BB962C8B-B14F-4D97-AF65-F5344CB8AC3E}">
        <p14:creationId xmlns:p14="http://schemas.microsoft.com/office/powerpoint/2010/main" val="2071148509"/>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8424" y="177443"/>
            <a:ext cx="9677601" cy="1243584"/>
          </a:xfrm>
        </p:spPr>
        <p:txBody>
          <a:bodyPr>
            <a:normAutofit/>
          </a:bodyPr>
          <a:lstStyle/>
          <a:p>
            <a:r>
              <a:rPr lang="cs-CZ" sz="3200" b="1" dirty="0">
                <a:solidFill>
                  <a:srgbClr val="282829"/>
                </a:solidFill>
                <a:latin typeface="-apple-system"/>
              </a:rPr>
              <a:t>AI integrovaná v systémech pro řízení výuky: MS </a:t>
            </a:r>
            <a:r>
              <a:rPr lang="cs-CZ" sz="3200" b="1" dirty="0" err="1">
                <a:solidFill>
                  <a:srgbClr val="282829"/>
                </a:solidFill>
                <a:latin typeface="-apple-system"/>
              </a:rPr>
              <a:t>Teams</a:t>
            </a:r>
            <a:endParaRPr lang="cs-CZ" sz="3200" b="1" dirty="0">
              <a:solidFill>
                <a:srgbClr val="282829"/>
              </a:solidFill>
              <a:latin typeface="-apple-system"/>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386661" y="1605693"/>
            <a:ext cx="9549364" cy="4945367"/>
          </a:xfrm>
        </p:spPr>
        <p:txBody>
          <a:bodyPr>
            <a:noAutofit/>
          </a:bodyPr>
          <a:lstStyle/>
          <a:p>
            <a:pPr>
              <a:spcBef>
                <a:spcPts val="500"/>
              </a:spcBef>
            </a:pPr>
            <a:r>
              <a:rPr lang="it-IT" sz="2000" b="1" dirty="0"/>
              <a:t>AI v Teams pro vzdělávání</a:t>
            </a:r>
          </a:p>
          <a:p>
            <a:pPr lvl="1"/>
            <a:r>
              <a:rPr lang="cs-CZ" sz="2000" dirty="0"/>
              <a:t>Některé AI funkce jsou dostupné v rámci tohoto modulu pro všechny zdarma</a:t>
            </a:r>
          </a:p>
          <a:p>
            <a:pPr marL="914400" lvl="2" indent="0">
              <a:buNone/>
            </a:pPr>
            <a:r>
              <a:rPr lang="cs-CZ" sz="1400" dirty="0">
                <a:hlinkClick r:id="rId3"/>
              </a:rPr>
              <a:t>https://support.microsoft.com/cs-cz/topic/microsoft-ai-v-teams-pro-vzd%C4%9Bl%C3%A1v%C3%A1n%C3%AD-8f0b37fa-dacd-412d-a170-c7bdcccbecc3</a:t>
            </a:r>
            <a:endParaRPr lang="cs-CZ" sz="1400" dirty="0"/>
          </a:p>
          <a:p>
            <a:pPr marL="342900" lvl="0" indent="-342900">
              <a:spcBef>
                <a:spcPts val="500"/>
              </a:spcBef>
              <a:buFont typeface="+mj-lt"/>
              <a:buAutoNum type="arabicPeriod"/>
            </a:pPr>
            <a:r>
              <a:rPr lang="cs-CZ" sz="2000" b="1" dirty="0"/>
              <a:t>Zadávání úkolů </a:t>
            </a:r>
            <a:r>
              <a:rPr lang="cs-CZ" sz="2000" dirty="0"/>
              <a:t>– AI generuje podrobnější pokyny k zadání úkolu</a:t>
            </a:r>
          </a:p>
          <a:p>
            <a:pPr marL="342900" lvl="0" indent="-342900">
              <a:spcBef>
                <a:spcPts val="500"/>
              </a:spcBef>
              <a:buFont typeface="+mj-lt"/>
              <a:buAutoNum type="arabicPeriod"/>
            </a:pPr>
            <a:r>
              <a:rPr lang="cs-CZ" sz="2000" b="1" dirty="0"/>
              <a:t>Hodnotící kritéria </a:t>
            </a:r>
            <a:r>
              <a:rPr lang="cs-CZ" sz="2000" dirty="0"/>
              <a:t>- AI pomůže vytvářet hodnotící kritéria pro dané zadání</a:t>
            </a:r>
          </a:p>
          <a:p>
            <a:pPr marL="342900" indent="-342900">
              <a:spcBef>
                <a:spcPts val="500"/>
              </a:spcBef>
              <a:buFont typeface="+mj-lt"/>
              <a:buAutoNum type="arabicPeriod"/>
            </a:pPr>
            <a:r>
              <a:rPr lang="cs-CZ" sz="2000" b="1" dirty="0"/>
              <a:t>Práce v předmětu </a:t>
            </a:r>
            <a:r>
              <a:rPr lang="cs-CZ" sz="2000" dirty="0"/>
              <a:t>-</a:t>
            </a:r>
            <a:r>
              <a:rPr lang="cs-CZ" sz="2000" b="1" dirty="0"/>
              <a:t> </a:t>
            </a:r>
            <a:r>
              <a:rPr lang="cs-CZ" sz="2000" dirty="0"/>
              <a:t>AI automaticky vytváří jednotlivé lekce a jejich popis dle zadání</a:t>
            </a:r>
          </a:p>
          <a:p>
            <a:pPr marL="342900" indent="-342900">
              <a:spcBef>
                <a:spcPts val="500"/>
              </a:spcBef>
              <a:buFont typeface="+mj-lt"/>
              <a:buAutoNum type="arabicPeriod"/>
            </a:pPr>
            <a:r>
              <a:rPr lang="cs-CZ" sz="2000" b="1" dirty="0"/>
              <a:t>Generování odstavců pro procvičování čtení</a:t>
            </a:r>
            <a:r>
              <a:rPr lang="cs-CZ" sz="2000" dirty="0"/>
              <a:t> </a:t>
            </a:r>
            <a:r>
              <a:rPr lang="en-US" sz="2000" dirty="0"/>
              <a:t>+</a:t>
            </a:r>
            <a:r>
              <a:rPr lang="cs-CZ" sz="2000" dirty="0"/>
              <a:t> Automatické </a:t>
            </a:r>
            <a:r>
              <a:rPr lang="cs-CZ" sz="2000" b="1" dirty="0"/>
              <a:t>generování kontrolních otázek</a:t>
            </a:r>
            <a:r>
              <a:rPr lang="cs-CZ" sz="2000" dirty="0"/>
              <a:t> k porozumění textu</a:t>
            </a:r>
          </a:p>
          <a:p>
            <a:pPr marL="342900" indent="-342900">
              <a:spcBef>
                <a:spcPts val="500"/>
              </a:spcBef>
              <a:buFont typeface="+mj-lt"/>
              <a:buAutoNum type="arabicPeriod"/>
            </a:pPr>
            <a:r>
              <a:rPr lang="cs-CZ" sz="2000" b="1" dirty="0"/>
              <a:t>Vzdělávací akcelerátory</a:t>
            </a:r>
            <a:r>
              <a:rPr lang="cs-CZ" sz="2000" dirty="0"/>
              <a:t>: </a:t>
            </a:r>
            <a:r>
              <a:rPr lang="cs-CZ" sz="2000" i="1" dirty="0"/>
              <a:t>Pokrok ve čtení, Pokrok v hledání, Pokrok v matematice, Pokrok v přednesu</a:t>
            </a:r>
          </a:p>
          <a:p>
            <a:r>
              <a:rPr lang="cs-CZ" sz="2000" b="1" dirty="0"/>
              <a:t>Tutoriály od Microsoft </a:t>
            </a:r>
            <a:r>
              <a:rPr lang="cs-CZ" sz="2000" b="1" dirty="0" err="1"/>
              <a:t>Education</a:t>
            </a:r>
            <a:r>
              <a:rPr lang="cs-CZ" sz="2000" b="1" dirty="0"/>
              <a:t>: </a:t>
            </a:r>
          </a:p>
          <a:p>
            <a:pPr lvl="1"/>
            <a:r>
              <a:rPr lang="cs-CZ" sz="1600" dirty="0">
                <a:hlinkClick r:id="rId4"/>
              </a:rPr>
              <a:t>Pokrok ve čtení</a:t>
            </a:r>
            <a:r>
              <a:rPr lang="cs-CZ" sz="1600" dirty="0"/>
              <a:t> </a:t>
            </a:r>
            <a:r>
              <a:rPr lang="cs-CZ" sz="1400" dirty="0">
                <a:solidFill>
                  <a:prstClr val="black"/>
                </a:solidFill>
                <a:hlinkClick r:id="rId5">
                  <a:extLst>
                    <a:ext uri="{A12FA001-AC4F-418D-AE19-62706E023703}">
                      <ahyp:hlinkClr xmlns:ahyp="http://schemas.microsoft.com/office/drawing/2018/hyperlinkcolor" val="tx"/>
                    </a:ext>
                  </a:extLst>
                </a:hlinkClick>
              </a:rPr>
              <a:t>https://www.youtube.com/watch?v=6wYi0Ix5ukA</a:t>
            </a:r>
            <a:endParaRPr lang="cs-CZ" sz="1400" dirty="0">
              <a:solidFill>
                <a:prstClr val="black"/>
              </a:solidFill>
            </a:endParaRPr>
          </a:p>
          <a:p>
            <a:pPr lvl="1"/>
            <a:r>
              <a:rPr lang="cs-CZ" sz="1600" dirty="0">
                <a:solidFill>
                  <a:prstClr val="black"/>
                </a:solidFill>
                <a:hlinkClick r:id="rId6"/>
              </a:rPr>
              <a:t>Pokrok v matematice</a:t>
            </a:r>
            <a:r>
              <a:rPr lang="cs-CZ" sz="1600" dirty="0">
                <a:solidFill>
                  <a:prstClr val="black"/>
                </a:solidFill>
              </a:rPr>
              <a:t> 	</a:t>
            </a:r>
            <a:r>
              <a:rPr lang="cs-CZ" sz="1600" dirty="0">
                <a:solidFill>
                  <a:prstClr val="black"/>
                </a:solidFill>
                <a:hlinkClick r:id="rId7"/>
              </a:rPr>
              <a:t>Pokrok ve vyhledávání</a:t>
            </a:r>
            <a:r>
              <a:rPr lang="cs-CZ" sz="1600" dirty="0">
                <a:solidFill>
                  <a:prstClr val="black"/>
                </a:solidFill>
              </a:rPr>
              <a:t> </a:t>
            </a:r>
            <a:r>
              <a:rPr lang="cs-CZ" sz="1400" dirty="0">
                <a:hlinkClick r:id="rId8">
                  <a:extLst>
                    <a:ext uri="{A12FA001-AC4F-418D-AE19-62706E023703}">
                      <ahyp:hlinkClr xmlns:ahyp="http://schemas.microsoft.com/office/drawing/2018/hyperlinkcolor" val="tx"/>
                    </a:ext>
                  </a:extLst>
                </a:hlinkClick>
              </a:rPr>
              <a:t>https://www.youtube.com/watch?v=lvjWcChlmcw</a:t>
            </a:r>
            <a:endParaRPr lang="cs-CZ" sz="1400" dirty="0"/>
          </a:p>
          <a:p>
            <a:pPr lvl="1"/>
            <a:r>
              <a:rPr lang="cs-CZ" sz="1600" dirty="0">
                <a:solidFill>
                  <a:prstClr val="black"/>
                </a:solidFill>
                <a:hlinkClick r:id="rId9"/>
              </a:rPr>
              <a:t>Pokrok v přednesu </a:t>
            </a:r>
            <a:r>
              <a:rPr lang="cs-CZ" sz="1400" dirty="0">
                <a:solidFill>
                  <a:prstClr val="black"/>
                </a:solidFill>
                <a:hlinkClick r:id="rId10">
                  <a:extLst>
                    <a:ext uri="{A12FA001-AC4F-418D-AE19-62706E023703}">
                      <ahyp:hlinkClr xmlns:ahyp="http://schemas.microsoft.com/office/drawing/2018/hyperlinkcolor" val="tx"/>
                    </a:ext>
                  </a:extLst>
                </a:hlinkClick>
              </a:rPr>
              <a:t>https://www.youtube.com/watch?v=FC-D00bHrbc</a:t>
            </a:r>
            <a:endParaRPr lang="cs-CZ" sz="1600" dirty="0">
              <a:solidFill>
                <a:prstClr val="black"/>
              </a:solidFill>
            </a:endParaRPr>
          </a:p>
          <a:p>
            <a:pPr lvl="1"/>
            <a:r>
              <a:rPr lang="cs-CZ" sz="1600" dirty="0">
                <a:solidFill>
                  <a:prstClr val="black"/>
                </a:solidFill>
              </a:rPr>
              <a:t>Obecně: </a:t>
            </a:r>
            <a:r>
              <a:rPr lang="cs-CZ" sz="1400" dirty="0">
                <a:solidFill>
                  <a:prstClr val="black"/>
                </a:solidFill>
                <a:hlinkClick r:id="rId11">
                  <a:extLst>
                    <a:ext uri="{A12FA001-AC4F-418D-AE19-62706E023703}">
                      <ahyp:hlinkClr xmlns:ahyp="http://schemas.microsoft.com/office/drawing/2018/hyperlinkcolor" val="tx"/>
                    </a:ext>
                  </a:extLst>
                </a:hlinkClick>
              </a:rPr>
              <a:t>https://www.youtube.com/watch?v=gW1f59qnsco</a:t>
            </a:r>
            <a:r>
              <a:rPr lang="cs-CZ" sz="1400" dirty="0">
                <a:solidFill>
                  <a:prstClr val="black"/>
                </a:solidFill>
              </a:rPr>
              <a:t> </a:t>
            </a:r>
            <a:endParaRPr lang="cs-CZ" sz="1600" dirty="0">
              <a:solidFill>
                <a:prstClr val="black"/>
              </a:solidFill>
            </a:endParaRPr>
          </a:p>
          <a:p>
            <a:pPr lvl="1"/>
            <a:endParaRPr lang="cs-CZ" sz="1600" b="1" dirty="0"/>
          </a:p>
          <a:p>
            <a:endParaRPr lang="cs-CZ" sz="2000" b="1" dirty="0"/>
          </a:p>
          <a:p>
            <a:pPr lvl="1"/>
            <a:r>
              <a:rPr lang="cs-CZ" sz="1400" dirty="0">
                <a:hlinkClick r:id="rId11"/>
              </a:rPr>
              <a:t>https://www.youtube.com/watch?v=gW1f59qnsco</a:t>
            </a:r>
            <a:r>
              <a:rPr lang="cs-CZ" sz="1400" dirty="0"/>
              <a:t> (Obecně), </a:t>
            </a:r>
            <a:r>
              <a:rPr lang="cs-CZ" sz="1400" dirty="0">
                <a:hlinkClick r:id="rId10"/>
              </a:rPr>
              <a:t>https://www.youtube.com/watch?v=FC-D00bHrbc</a:t>
            </a:r>
            <a:r>
              <a:rPr lang="cs-CZ" sz="1400" dirty="0"/>
              <a:t> (Pokrok v přednesu), (Pokrok ve čtení)</a:t>
            </a:r>
          </a:p>
          <a:p>
            <a:pPr marL="342900" indent="-342900">
              <a:spcBef>
                <a:spcPts val="500"/>
              </a:spcBef>
              <a:buFont typeface="+mj-lt"/>
              <a:buAutoNum type="arabicPeriod"/>
            </a:pPr>
            <a:endParaRPr lang="cs-CZ" sz="1800" i="1" dirty="0"/>
          </a:p>
        </p:txBody>
      </p:sp>
      <p:pic>
        <p:nvPicPr>
          <p:cNvPr id="8" name="Obrázek 7">
            <a:extLst>
              <a:ext uri="{FF2B5EF4-FFF2-40B4-BE49-F238E27FC236}">
                <a16:creationId xmlns:a16="http://schemas.microsoft.com/office/drawing/2014/main" id="{ACDE39EB-D929-4D70-A6C6-3641E3EAAB36}"/>
              </a:ext>
            </a:extLst>
          </p:cNvPr>
          <p:cNvPicPr>
            <a:picLocks noChangeAspect="1"/>
          </p:cNvPicPr>
          <p:nvPr/>
        </p:nvPicPr>
        <p:blipFill>
          <a:blip r:embed="rId12"/>
          <a:stretch>
            <a:fillRect/>
          </a:stretch>
        </p:blipFill>
        <p:spPr>
          <a:xfrm>
            <a:off x="10338043" y="-1"/>
            <a:ext cx="1853957" cy="6857999"/>
          </a:xfrm>
          <a:prstGeom prst="rect">
            <a:avLst/>
          </a:prstGeom>
        </p:spPr>
      </p:pic>
    </p:spTree>
    <p:extLst>
      <p:ext uri="{BB962C8B-B14F-4D97-AF65-F5344CB8AC3E}">
        <p14:creationId xmlns:p14="http://schemas.microsoft.com/office/powerpoint/2010/main" val="3174675693"/>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délník 6">
            <a:extLst>
              <a:ext uri="{FF2B5EF4-FFF2-40B4-BE49-F238E27FC236}">
                <a16:creationId xmlns:a16="http://schemas.microsoft.com/office/drawing/2014/main" id="{F7479B74-FA1F-41A1-A3E8-7B866ACA1E40}"/>
              </a:ext>
            </a:extLst>
          </p:cNvPr>
          <p:cNvSpPr/>
          <p:nvPr/>
        </p:nvSpPr>
        <p:spPr>
          <a:xfrm>
            <a:off x="7030827" y="661755"/>
            <a:ext cx="5159866" cy="5931534"/>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884" y="52214"/>
            <a:ext cx="6350407" cy="1243584"/>
          </a:xfrm>
        </p:spPr>
        <p:txBody>
          <a:bodyPr>
            <a:normAutofit fontScale="90000"/>
          </a:bodyPr>
          <a:lstStyle/>
          <a:p>
            <a:r>
              <a:rPr lang="cs-CZ" sz="3600" b="1" dirty="0">
                <a:latin typeface="+mn-lt"/>
              </a:rPr>
              <a:t>Specializované AI nástroje pro generování různých druhů výstupů</a:t>
            </a: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7289393" cy="5562202"/>
          </a:xfrm>
        </p:spPr>
        <p:txBody>
          <a:bodyPr>
            <a:noAutofit/>
          </a:bodyPr>
          <a:lstStyle/>
          <a:p>
            <a:pPr marL="285750" indent="-285750">
              <a:lnSpc>
                <a:spcPct val="107000"/>
              </a:lnSpc>
              <a:spcBef>
                <a:spcPts val="0"/>
              </a:spcBef>
              <a:spcAft>
                <a:spcPts val="800"/>
              </a:spcAft>
            </a:pPr>
            <a:r>
              <a:rPr lang="cs-CZ" sz="2400" b="1" kern="100" dirty="0">
                <a:ea typeface="Aptos" panose="020B0004020202020204" pitchFamily="34" charset="0"/>
                <a:cs typeface="Times New Roman" panose="02020603050405020304" pitchFamily="18" charset="0"/>
              </a:rPr>
              <a:t>Generování 2D obrazu na základě textových popisů</a:t>
            </a:r>
          </a:p>
          <a:p>
            <a:pPr marL="742950" lvl="1" indent="-285750">
              <a:lnSpc>
                <a:spcPct val="107000"/>
              </a:lnSpc>
              <a:spcBef>
                <a:spcPts val="0"/>
              </a:spcBef>
              <a:spcAft>
                <a:spcPts val="800"/>
              </a:spcAft>
            </a:pPr>
            <a:r>
              <a:rPr lang="cs-CZ" sz="2000" dirty="0"/>
              <a:t>Generování uměleckých a kreativních vizuálních děl</a:t>
            </a:r>
          </a:p>
          <a:p>
            <a:pPr marL="742950" lvl="1" indent="-285750">
              <a:lnSpc>
                <a:spcPct val="107000"/>
              </a:lnSpc>
              <a:spcBef>
                <a:spcPts val="0"/>
              </a:spcBef>
              <a:spcAft>
                <a:spcPts val="800"/>
              </a:spcAft>
            </a:pPr>
            <a:r>
              <a:rPr lang="cs-CZ" sz="2000" kern="100" dirty="0">
                <a:ea typeface="Aptos" panose="020B0004020202020204" pitchFamily="34" charset="0"/>
                <a:cs typeface="Times New Roman" panose="02020603050405020304" pitchFamily="18" charset="0"/>
              </a:rPr>
              <a:t>Návrhy a technické ilustrace, vizualizace nápadů</a:t>
            </a:r>
          </a:p>
          <a:p>
            <a:pPr marL="742950" lvl="1" indent="-285750">
              <a:lnSpc>
                <a:spcPct val="107000"/>
              </a:lnSpc>
              <a:spcBef>
                <a:spcPts val="0"/>
              </a:spcBef>
              <a:spcAft>
                <a:spcPts val="800"/>
              </a:spcAft>
            </a:pPr>
            <a:r>
              <a:rPr lang="cs-CZ" sz="2000" b="1" kern="100" dirty="0">
                <a:ea typeface="Aptos" panose="020B0004020202020204" pitchFamily="34" charset="0"/>
                <a:cs typeface="Times New Roman" panose="02020603050405020304" pitchFamily="18" charset="0"/>
              </a:rPr>
              <a:t>např. DALL-E (Open AI), </a:t>
            </a:r>
            <a:r>
              <a:rPr lang="cs-CZ" sz="2000" b="1" kern="100" dirty="0" err="1">
                <a:ea typeface="Aptos" panose="020B0004020202020204" pitchFamily="34" charset="0"/>
                <a:cs typeface="Times New Roman" panose="02020603050405020304" pitchFamily="18" charset="0"/>
              </a:rPr>
              <a:t>MidJourney</a:t>
            </a:r>
            <a:r>
              <a:rPr lang="cs-CZ" sz="2000" b="1" kern="100" dirty="0">
                <a:ea typeface="Aptos" panose="020B0004020202020204" pitchFamily="34" charset="0"/>
                <a:cs typeface="Times New Roman" panose="02020603050405020304" pitchFamily="18" charset="0"/>
              </a:rPr>
              <a:t>, </a:t>
            </a:r>
            <a:r>
              <a:rPr lang="cs-CZ" sz="2000" b="1" dirty="0" err="1"/>
              <a:t>Stable</a:t>
            </a:r>
            <a:r>
              <a:rPr lang="cs-CZ" sz="2000" b="1" dirty="0"/>
              <a:t> </a:t>
            </a:r>
            <a:r>
              <a:rPr lang="cs-CZ" sz="2000" b="1" dirty="0" err="1"/>
              <a:t>Diffusion</a:t>
            </a:r>
            <a:r>
              <a:rPr lang="cs-CZ" sz="2000" b="1" dirty="0"/>
              <a:t>,…</a:t>
            </a:r>
            <a:endParaRPr lang="cs-CZ" sz="2000" b="1" kern="100" dirty="0">
              <a:ea typeface="Aptos" panose="020B0004020202020204" pitchFamily="34" charset="0"/>
              <a:cs typeface="Times New Roman" panose="02020603050405020304" pitchFamily="18" charset="0"/>
            </a:endParaRPr>
          </a:p>
          <a:p>
            <a:pPr lvl="1">
              <a:lnSpc>
                <a:spcPct val="100000"/>
              </a:lnSpc>
              <a:spcBef>
                <a:spcPts val="0"/>
              </a:spcBef>
            </a:pPr>
            <a:endParaRPr lang="en-US" sz="1800" dirty="0"/>
          </a:p>
          <a:p>
            <a:pPr lvl="2">
              <a:lnSpc>
                <a:spcPct val="100000"/>
              </a:lnSpc>
              <a:spcBef>
                <a:spcPts val="0"/>
              </a:spcBef>
            </a:pPr>
            <a:endParaRPr lang="cs-CZ" sz="1400" dirty="0"/>
          </a:p>
        </p:txBody>
      </p:sp>
      <p:pic>
        <p:nvPicPr>
          <p:cNvPr id="8" name="Picture 2">
            <a:extLst>
              <a:ext uri="{FF2B5EF4-FFF2-40B4-BE49-F238E27FC236}">
                <a16:creationId xmlns:a16="http://schemas.microsoft.com/office/drawing/2014/main" id="{8DF782F9-963B-422A-BF2E-65A16E433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975" y="3171452"/>
            <a:ext cx="6331937" cy="3548524"/>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3C102089-A90A-4409-9624-3B3240AD5DE4}"/>
              </a:ext>
            </a:extLst>
          </p:cNvPr>
          <p:cNvSpPr txBox="1"/>
          <p:nvPr/>
        </p:nvSpPr>
        <p:spPr>
          <a:xfrm>
            <a:off x="205049" y="3170829"/>
            <a:ext cx="6379788" cy="646331"/>
          </a:xfrm>
          <a:prstGeom prst="rect">
            <a:avLst/>
          </a:prstGeom>
          <a:noFill/>
        </p:spPr>
        <p:txBody>
          <a:bodyPr wrap="square">
            <a:spAutoFit/>
          </a:bodyPr>
          <a:lstStyle/>
          <a:p>
            <a:r>
              <a:rPr lang="cs-CZ" b="1" i="0" dirty="0">
                <a:effectLst/>
                <a:latin typeface="gg sans"/>
              </a:rPr>
              <a:t>Prompt: </a:t>
            </a:r>
            <a:r>
              <a:rPr lang="en-US" i="0" dirty="0">
                <a:effectLst/>
                <a:latin typeface="gg sans"/>
              </a:rPr>
              <a:t>close photo realistic portrait of a young turkey chick on a smooth hand in a bright and shiny atmosphere, white background</a:t>
            </a:r>
            <a:endParaRPr lang="cs-CZ" dirty="0"/>
          </a:p>
        </p:txBody>
      </p:sp>
      <p:sp>
        <p:nvSpPr>
          <p:cNvPr id="11" name="TextovéPole 10">
            <a:extLst>
              <a:ext uri="{FF2B5EF4-FFF2-40B4-BE49-F238E27FC236}">
                <a16:creationId xmlns:a16="http://schemas.microsoft.com/office/drawing/2014/main" id="{C8ACB599-524D-45CB-84BF-4FEC47649F12}"/>
              </a:ext>
            </a:extLst>
          </p:cNvPr>
          <p:cNvSpPr txBox="1"/>
          <p:nvPr/>
        </p:nvSpPr>
        <p:spPr>
          <a:xfrm>
            <a:off x="228975" y="6350644"/>
            <a:ext cx="6163886" cy="369332"/>
          </a:xfrm>
          <a:prstGeom prst="rect">
            <a:avLst/>
          </a:prstGeom>
          <a:noFill/>
        </p:spPr>
        <p:txBody>
          <a:bodyPr wrap="square">
            <a:spAutoFit/>
          </a:bodyPr>
          <a:lstStyle/>
          <a:p>
            <a:r>
              <a:rPr lang="cs-CZ" b="1" dirty="0"/>
              <a:t>https://www.midjourney.com/showcase</a:t>
            </a:r>
          </a:p>
        </p:txBody>
      </p:sp>
      <p:sp>
        <p:nvSpPr>
          <p:cNvPr id="4" name="Obdélník 3">
            <a:extLst>
              <a:ext uri="{FF2B5EF4-FFF2-40B4-BE49-F238E27FC236}">
                <a16:creationId xmlns:a16="http://schemas.microsoft.com/office/drawing/2014/main" id="{FE393738-81D0-4E62-B8B1-FF5221384C33}"/>
              </a:ext>
            </a:extLst>
          </p:cNvPr>
          <p:cNvSpPr/>
          <p:nvPr/>
        </p:nvSpPr>
        <p:spPr>
          <a:xfrm>
            <a:off x="7223255" y="920621"/>
            <a:ext cx="4582084" cy="5632311"/>
          </a:xfrm>
          <a:prstGeom prst="rect">
            <a:avLst/>
          </a:prstGeom>
        </p:spPr>
        <p:txBody>
          <a:bodyPr wrap="square">
            <a:spAutoFit/>
          </a:bodyPr>
          <a:lstStyle/>
          <a:p>
            <a:r>
              <a:rPr lang="cs-CZ" sz="2000" b="1" kern="100" dirty="0" err="1">
                <a:ea typeface="Aptos" panose="020B0004020202020204" pitchFamily="34" charset="0"/>
                <a:cs typeface="Times New Roman" panose="02020603050405020304" pitchFamily="18" charset="0"/>
              </a:rPr>
              <a:t>MidJourney</a:t>
            </a:r>
            <a:endParaRPr lang="cs-CZ" sz="2000" b="1" dirty="0">
              <a:hlinkClick r:id="rId4"/>
            </a:endParaRPr>
          </a:p>
          <a:p>
            <a:r>
              <a:rPr lang="cs-CZ" sz="2000" dirty="0">
                <a:hlinkClick r:id="rId4"/>
              </a:rPr>
              <a:t>https://www.midjourney.com/explore</a:t>
            </a:r>
            <a:endParaRPr lang="cs-CZ" sz="2000" dirty="0"/>
          </a:p>
          <a:p>
            <a:pPr marL="285750" indent="-285750">
              <a:buFont typeface="Arial" panose="020B0604020202020204" pitchFamily="34" charset="0"/>
              <a:buChar char="•"/>
            </a:pPr>
            <a:r>
              <a:rPr lang="cs-CZ" sz="2000" dirty="0"/>
              <a:t>Umělecké a stylizované obrázky s fantazijními prvky</a:t>
            </a:r>
          </a:p>
          <a:p>
            <a:pPr marL="285750" indent="-285750">
              <a:buFont typeface="Arial" panose="020B0604020202020204" pitchFamily="34" charset="0"/>
              <a:buChar char="•"/>
            </a:pPr>
            <a:r>
              <a:rPr lang="cs-CZ" sz="2000" dirty="0"/>
              <a:t>Nově nenabízí Free Trial verzi, licence od 10 USD měsíčně https://www.midjourney.com/account</a:t>
            </a:r>
            <a:endParaRPr lang="cs-CZ" sz="2000" dirty="0">
              <a:hlinkClick r:id="rId5"/>
            </a:endParaRPr>
          </a:p>
          <a:p>
            <a:r>
              <a:rPr lang="cs-CZ" sz="2000" b="1" dirty="0" err="1"/>
              <a:t>Stable</a:t>
            </a:r>
            <a:r>
              <a:rPr lang="cs-CZ" sz="2000" b="1" dirty="0"/>
              <a:t> </a:t>
            </a:r>
            <a:r>
              <a:rPr lang="cs-CZ" sz="2000" b="1" dirty="0" err="1"/>
              <a:t>Diffusion</a:t>
            </a:r>
            <a:endParaRPr lang="cs-CZ" sz="2000" b="1" dirty="0">
              <a:hlinkClick r:id="rId5"/>
            </a:endParaRPr>
          </a:p>
          <a:p>
            <a:r>
              <a:rPr lang="cs-CZ" sz="2000" dirty="0">
                <a:hlinkClick r:id="rId5"/>
              </a:rPr>
              <a:t>https://stablediffusionweb.com/prompts</a:t>
            </a:r>
            <a:endParaRPr lang="cs-CZ" sz="2000" dirty="0"/>
          </a:p>
          <a:p>
            <a:pPr marL="285750" indent="-285750">
              <a:buFont typeface="Arial" panose="020B0604020202020204" pitchFamily="34" charset="0"/>
              <a:buChar char="•"/>
            </a:pPr>
            <a:r>
              <a:rPr lang="cs-CZ" sz="2000" dirty="0"/>
              <a:t>Techničtější obrázky, detailní a realistické </a:t>
            </a:r>
          </a:p>
          <a:p>
            <a:pPr marL="285750" indent="-285750">
              <a:buFont typeface="Arial" panose="020B0604020202020204" pitchFamily="34" charset="0"/>
              <a:buChar char="•"/>
            </a:pPr>
            <a:r>
              <a:rPr lang="cs-CZ" sz="2000" dirty="0"/>
              <a:t>Lze provozovat na vlastním HW zdarma (vyšší </a:t>
            </a:r>
            <a:r>
              <a:rPr lang="cs-CZ" sz="2000" dirty="0" err="1"/>
              <a:t>nárroky</a:t>
            </a:r>
            <a:r>
              <a:rPr lang="cs-CZ" sz="2000" dirty="0"/>
              <a:t> na hardware a obtížnější instalace)</a:t>
            </a:r>
            <a:endParaRPr lang="cs-CZ" sz="2000" b="1" dirty="0"/>
          </a:p>
          <a:p>
            <a:r>
              <a:rPr lang="cs-CZ" sz="2000" b="1" kern="100" dirty="0">
                <a:ea typeface="Aptos" panose="020B0004020202020204" pitchFamily="34" charset="0"/>
                <a:cs typeface="Times New Roman" panose="02020603050405020304" pitchFamily="18" charset="0"/>
              </a:rPr>
              <a:t>DALL-E-3:</a:t>
            </a:r>
          </a:p>
          <a:p>
            <a:r>
              <a:rPr lang="cs-CZ" sz="2000" dirty="0">
                <a:hlinkClick r:id="rId6"/>
              </a:rPr>
              <a:t>https://openai.com/index/dall-e-3/</a:t>
            </a:r>
            <a:endParaRPr lang="cs-CZ" sz="2000" dirty="0"/>
          </a:p>
          <a:p>
            <a:pPr marL="285750" indent="-285750">
              <a:buFont typeface="Arial" panose="020B0604020202020204" pitchFamily="34" charset="0"/>
              <a:buChar char="•"/>
            </a:pPr>
            <a:r>
              <a:rPr lang="cs-CZ" sz="2000" dirty="0"/>
              <a:t>Rychlé generování realistických obrázků</a:t>
            </a:r>
          </a:p>
          <a:p>
            <a:pPr marL="285750" indent="-285750">
              <a:buFont typeface="Arial" panose="020B0604020202020204" pitchFamily="34" charset="0"/>
              <a:buChar char="•"/>
            </a:pPr>
            <a:r>
              <a:rPr lang="cs-CZ" sz="2000" dirty="0"/>
              <a:t>Součást </a:t>
            </a:r>
            <a:r>
              <a:rPr lang="cs-CZ" sz="2000" dirty="0" err="1"/>
              <a:t>ChatGPT</a:t>
            </a:r>
            <a:r>
              <a:rPr lang="cs-CZ" sz="2000" dirty="0"/>
              <a:t> 4o</a:t>
            </a:r>
          </a:p>
        </p:txBody>
      </p:sp>
    </p:spTree>
    <p:extLst>
      <p:ext uri="{BB962C8B-B14F-4D97-AF65-F5344CB8AC3E}">
        <p14:creationId xmlns:p14="http://schemas.microsoft.com/office/powerpoint/2010/main" val="7885367"/>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11524091" cy="731581"/>
          </a:xfrm>
        </p:spPr>
        <p:txBody>
          <a:bodyPr>
            <a:normAutofit fontScale="90000"/>
          </a:bodyPr>
          <a:lstStyle/>
          <a:p>
            <a:r>
              <a:rPr lang="cs-CZ" sz="3600" b="1" dirty="0">
                <a:latin typeface="+mn-lt"/>
              </a:rPr>
              <a:t>Specializované AI nástroje pro generování různých druhů výstupů</a:t>
            </a:r>
            <a:endParaRPr lang="en-US" sz="36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7249A6E6-0889-7C45-7C56-09EB9150DEDC}"/>
              </a:ext>
            </a:extLst>
          </p:cNvPr>
          <p:cNvSpPr txBox="1"/>
          <p:nvPr/>
        </p:nvSpPr>
        <p:spPr>
          <a:xfrm>
            <a:off x="6316522" y="1111675"/>
            <a:ext cx="5622436" cy="1857368"/>
          </a:xfrm>
          <a:prstGeom prst="rect">
            <a:avLst/>
          </a:prstGeom>
          <a:solidFill>
            <a:schemeClr val="accent3">
              <a:lumMod val="20000"/>
              <a:lumOff val="80000"/>
            </a:schemeClr>
          </a:solidFill>
          <a:ln>
            <a:solidFill>
              <a:schemeClr val="bg2">
                <a:lumMod val="90000"/>
              </a:schemeClr>
            </a:solidFill>
          </a:ln>
        </p:spPr>
        <p:txBody>
          <a:bodyPr wrap="square">
            <a:spAutoFit/>
          </a:bodyPr>
          <a:lstStyle/>
          <a:p>
            <a:pPr>
              <a:lnSpc>
                <a:spcPct val="107000"/>
              </a:lnSpc>
            </a:pPr>
            <a:r>
              <a:rPr lang="cs-CZ" b="1" dirty="0" err="1"/>
              <a:t>MidJourney</a:t>
            </a:r>
            <a:r>
              <a:rPr lang="cs-CZ" b="1" dirty="0"/>
              <a:t>:</a:t>
            </a:r>
          </a:p>
          <a:p>
            <a:pPr>
              <a:lnSpc>
                <a:spcPct val="107000"/>
              </a:lnSpc>
            </a:pPr>
            <a:r>
              <a:rPr lang="cs-CZ" b="1" dirty="0"/>
              <a:t>Prompt: </a:t>
            </a:r>
            <a:r>
              <a:rPr lang="en-US" dirty="0"/>
              <a:t>Impressionist painting of a little girl sitting on a garden bench, wearing a white skirt and black top, leaning over to wash her feet in the water, surrounded by flowers. Detailed brush strokes, light colors, oil paint, in the style of Impressionism by Richard Schmidt</a:t>
            </a:r>
            <a:endParaRPr lang="cs-CZ" kern="100" dirty="0">
              <a:ea typeface="Aptos" panose="020B0004020202020204" pitchFamily="34" charset="0"/>
              <a:cs typeface="Times New Roman" panose="02020603050405020304" pitchFamily="18" charset="0"/>
            </a:endParaRPr>
          </a:p>
        </p:txBody>
      </p:sp>
      <p:sp>
        <p:nvSpPr>
          <p:cNvPr id="8" name="Zástupný obsah 7">
            <a:extLst>
              <a:ext uri="{FF2B5EF4-FFF2-40B4-BE49-F238E27FC236}">
                <a16:creationId xmlns:a16="http://schemas.microsoft.com/office/drawing/2014/main" id="{22AA233A-CB62-E873-6C99-1AA8B64952A9}"/>
              </a:ext>
            </a:extLst>
          </p:cNvPr>
          <p:cNvSpPr>
            <a:spLocks noGrp="1"/>
          </p:cNvSpPr>
          <p:nvPr>
            <p:ph idx="1"/>
          </p:nvPr>
        </p:nvSpPr>
        <p:spPr>
          <a:xfrm>
            <a:off x="131577" y="1366757"/>
            <a:ext cx="5743902" cy="5236160"/>
          </a:xfrm>
        </p:spPr>
        <p:txBody>
          <a:bodyPr>
            <a:normAutofit fontScale="92500" lnSpcReduction="10000"/>
          </a:bodyPr>
          <a:lstStyle/>
          <a:p>
            <a:pPr marL="0" indent="0">
              <a:buNone/>
            </a:pPr>
            <a:r>
              <a:rPr lang="cs-CZ" sz="2400" b="1" dirty="0"/>
              <a:t>Generování 2D obrazu </a:t>
            </a:r>
            <a:r>
              <a:rPr lang="cs-CZ" sz="2400" b="1" kern="100" dirty="0">
                <a:ea typeface="Aptos" panose="020B0004020202020204" pitchFamily="34" charset="0"/>
                <a:cs typeface="Times New Roman" panose="02020603050405020304" pitchFamily="18" charset="0"/>
              </a:rPr>
              <a:t>na základě textových popisů</a:t>
            </a:r>
            <a:endParaRPr lang="cs-CZ" sz="2400" b="1" dirty="0"/>
          </a:p>
          <a:p>
            <a:r>
              <a:rPr lang="cs-CZ" sz="2400" b="1" dirty="0"/>
              <a:t>Digitální umění a ilustrace</a:t>
            </a:r>
          </a:p>
          <a:p>
            <a:pPr lvl="1"/>
            <a:r>
              <a:rPr lang="cs-CZ" sz="2000" dirty="0"/>
              <a:t>AI transformuje tradiční umělecké procesy, umožňuje tvorbu nových stylů a vizuálních zážitků.</a:t>
            </a:r>
          </a:p>
          <a:p>
            <a:r>
              <a:rPr lang="cs-CZ" sz="2400" b="1" dirty="0"/>
              <a:t>Automatizace grafického designu</a:t>
            </a:r>
          </a:p>
          <a:p>
            <a:pPr lvl="1"/>
            <a:r>
              <a:rPr lang="cs-CZ" sz="2000" dirty="0"/>
              <a:t>Generování reklamních materiálů, log a vizuálních identit na základě zadaných parametrů.</a:t>
            </a:r>
          </a:p>
          <a:p>
            <a:r>
              <a:rPr lang="cs-CZ" sz="2400" b="1" dirty="0"/>
              <a:t>Personalizovaný obsah</a:t>
            </a:r>
          </a:p>
          <a:p>
            <a:pPr lvl="1"/>
            <a:r>
              <a:rPr lang="cs-CZ" sz="2000" dirty="0"/>
              <a:t>Vytváření unikátního obsahu pro sociální média, webové stránky a online kampaně na míru cílové skupině.</a:t>
            </a:r>
          </a:p>
          <a:p>
            <a:r>
              <a:rPr lang="cs-CZ" sz="2400" b="1" dirty="0"/>
              <a:t>Vizualizace dat</a:t>
            </a:r>
          </a:p>
          <a:p>
            <a:pPr lvl="1"/>
            <a:r>
              <a:rPr lang="cs-CZ" sz="2000" dirty="0"/>
              <a:t>AI nástroje přeměňují komplexní datové sady na srozumitelné a esteticky přitažlivé grafy a infografiky.</a:t>
            </a:r>
          </a:p>
        </p:txBody>
      </p:sp>
      <p:pic>
        <p:nvPicPr>
          <p:cNvPr id="13" name="Obrázek 12">
            <a:extLst>
              <a:ext uri="{FF2B5EF4-FFF2-40B4-BE49-F238E27FC236}">
                <a16:creationId xmlns:a16="http://schemas.microsoft.com/office/drawing/2014/main" id="{78DAE296-25BE-4A67-9226-15A7AB5F9D8E}"/>
              </a:ext>
            </a:extLst>
          </p:cNvPr>
          <p:cNvPicPr>
            <a:picLocks noChangeAspect="1"/>
          </p:cNvPicPr>
          <p:nvPr/>
        </p:nvPicPr>
        <p:blipFill>
          <a:blip r:embed="rId3"/>
          <a:stretch>
            <a:fillRect/>
          </a:stretch>
        </p:blipFill>
        <p:spPr>
          <a:xfrm>
            <a:off x="6316522" y="3201538"/>
            <a:ext cx="5622436" cy="3185779"/>
          </a:xfrm>
          <a:prstGeom prst="rect">
            <a:avLst/>
          </a:prstGeom>
        </p:spPr>
      </p:pic>
      <p:sp>
        <p:nvSpPr>
          <p:cNvPr id="14" name="TextovéPole 13">
            <a:extLst>
              <a:ext uri="{FF2B5EF4-FFF2-40B4-BE49-F238E27FC236}">
                <a16:creationId xmlns:a16="http://schemas.microsoft.com/office/drawing/2014/main" id="{7AA2072C-D270-4006-A2E1-F0BAE14B48FA}"/>
              </a:ext>
            </a:extLst>
          </p:cNvPr>
          <p:cNvSpPr txBox="1"/>
          <p:nvPr/>
        </p:nvSpPr>
        <p:spPr>
          <a:xfrm>
            <a:off x="6316522" y="6387317"/>
            <a:ext cx="6163886" cy="646331"/>
          </a:xfrm>
          <a:prstGeom prst="rect">
            <a:avLst/>
          </a:prstGeom>
          <a:noFill/>
        </p:spPr>
        <p:txBody>
          <a:bodyPr wrap="square">
            <a:spAutoFit/>
          </a:bodyPr>
          <a:lstStyle/>
          <a:p>
            <a:r>
              <a:rPr lang="cs-CZ" b="1" dirty="0"/>
              <a:t>https://www.midjourney.com/showcase</a:t>
            </a:r>
          </a:p>
          <a:p>
            <a:endParaRPr lang="cs-CZ" b="1" dirty="0"/>
          </a:p>
        </p:txBody>
      </p:sp>
    </p:spTree>
    <p:extLst>
      <p:ext uri="{BB962C8B-B14F-4D97-AF65-F5344CB8AC3E}">
        <p14:creationId xmlns:p14="http://schemas.microsoft.com/office/powerpoint/2010/main" val="2680788899"/>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11466340" cy="731581"/>
          </a:xfrm>
        </p:spPr>
        <p:txBody>
          <a:bodyPr>
            <a:normAutofit fontScale="90000"/>
          </a:bodyPr>
          <a:lstStyle/>
          <a:p>
            <a:r>
              <a:rPr lang="cs-CZ" sz="3600" b="1" dirty="0">
                <a:latin typeface="+mn-lt"/>
              </a:rPr>
              <a:t>Specializované AI nástroje pro generování různých druhů výstupů</a:t>
            </a:r>
            <a:endParaRPr lang="en-US" sz="36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7249A6E6-0889-7C45-7C56-09EB9150DEDC}"/>
              </a:ext>
            </a:extLst>
          </p:cNvPr>
          <p:cNvSpPr txBox="1"/>
          <p:nvPr/>
        </p:nvSpPr>
        <p:spPr>
          <a:xfrm>
            <a:off x="6316522" y="1111675"/>
            <a:ext cx="5622436" cy="3539815"/>
          </a:xfrm>
          <a:prstGeom prst="rect">
            <a:avLst/>
          </a:prstGeom>
          <a:solidFill>
            <a:schemeClr val="accent3">
              <a:lumMod val="20000"/>
              <a:lumOff val="80000"/>
            </a:schemeClr>
          </a:solidFill>
          <a:ln>
            <a:solidFill>
              <a:schemeClr val="bg2">
                <a:lumMod val="90000"/>
              </a:schemeClr>
            </a:solidFill>
          </a:ln>
        </p:spPr>
        <p:txBody>
          <a:bodyPr wrap="square">
            <a:spAutoFit/>
          </a:bodyPr>
          <a:lstStyle/>
          <a:p>
            <a:pPr>
              <a:lnSpc>
                <a:spcPct val="107000"/>
              </a:lnSpc>
            </a:pPr>
            <a:r>
              <a:rPr lang="cs-CZ" sz="1400" b="1" dirty="0"/>
              <a:t>DALL-E 3:</a:t>
            </a:r>
          </a:p>
          <a:p>
            <a:pPr>
              <a:lnSpc>
                <a:spcPct val="107000"/>
              </a:lnSpc>
            </a:pPr>
            <a:r>
              <a:rPr lang="cs-CZ" sz="1400" b="1" dirty="0"/>
              <a:t>Prompt: </a:t>
            </a:r>
            <a:r>
              <a:rPr lang="cs-CZ" sz="1400" dirty="0"/>
              <a:t>Vytvoř minimalistické a elegantní logo pro truhlářskou firmu, která vyrábí ručně zpracovaný dřevěný nábytek. Logo by mělo obsahovat stylizovaný symbol nářadí, jako je pila, v kombinaci s prvky dřeva, jako jsou letokruhy nebo dřevěné textury. Použij jemné, přírodní barvy, jako jsou hnědé a krémové odstíny, aby symbolizovaly přírodní materiály a ruční práci. Celkový design by měl působit profesionálně a zároveň přívětivě. Font písma by měl být jednoduchý, ale moderní, aby zdůraznil kvalitní řemeslnou výrobu a tradici. Styl loga by měl odrážet čistotu, preciznost a spojení s přírodou. </a:t>
            </a:r>
          </a:p>
          <a:p>
            <a:pPr>
              <a:lnSpc>
                <a:spcPct val="107000"/>
              </a:lnSpc>
            </a:pPr>
            <a:r>
              <a:rPr lang="cs-CZ" sz="1400" b="1" dirty="0"/>
              <a:t>Negativní prompt: </a:t>
            </a:r>
            <a:r>
              <a:rPr lang="cs-CZ" sz="1400" dirty="0"/>
              <a:t>Nepoužívej žádné prvky spojené s kovem, stroji nebo moderním průmyslem. Vyhni se příliš složitým nebo barevným návrhům. Logo by nemělo obsahovat abstraktní nebo futuristické tvary, neonové barvy nebo grafické prvky, které nejsou spojeny s tradiční ruční výrobou nebo dřevem.</a:t>
            </a:r>
            <a:endParaRPr lang="cs-CZ" sz="1400" kern="100" dirty="0">
              <a:ea typeface="Aptos" panose="020B0004020202020204" pitchFamily="34" charset="0"/>
              <a:cs typeface="Times New Roman" panose="02020603050405020304" pitchFamily="18" charset="0"/>
            </a:endParaRPr>
          </a:p>
        </p:txBody>
      </p:sp>
      <p:sp>
        <p:nvSpPr>
          <p:cNvPr id="8" name="Zástupný obsah 7">
            <a:extLst>
              <a:ext uri="{FF2B5EF4-FFF2-40B4-BE49-F238E27FC236}">
                <a16:creationId xmlns:a16="http://schemas.microsoft.com/office/drawing/2014/main" id="{22AA233A-CB62-E873-6C99-1AA8B64952A9}"/>
              </a:ext>
            </a:extLst>
          </p:cNvPr>
          <p:cNvSpPr>
            <a:spLocks noGrp="1"/>
          </p:cNvSpPr>
          <p:nvPr>
            <p:ph idx="1"/>
          </p:nvPr>
        </p:nvSpPr>
        <p:spPr>
          <a:xfrm>
            <a:off x="131577" y="1366757"/>
            <a:ext cx="5743902" cy="5236160"/>
          </a:xfrm>
        </p:spPr>
        <p:txBody>
          <a:bodyPr>
            <a:normAutofit fontScale="92500" lnSpcReduction="10000"/>
          </a:bodyPr>
          <a:lstStyle/>
          <a:p>
            <a:pPr marL="0" indent="0">
              <a:buNone/>
            </a:pPr>
            <a:r>
              <a:rPr lang="cs-CZ" sz="2400" b="1" dirty="0"/>
              <a:t>Generování 2D obrazu </a:t>
            </a:r>
            <a:r>
              <a:rPr lang="cs-CZ" sz="2400" b="1" kern="100" dirty="0">
                <a:ea typeface="Aptos" panose="020B0004020202020204" pitchFamily="34" charset="0"/>
                <a:cs typeface="Times New Roman" panose="02020603050405020304" pitchFamily="18" charset="0"/>
              </a:rPr>
              <a:t>na základě textových popisů</a:t>
            </a:r>
            <a:endParaRPr lang="cs-CZ" sz="2400" b="1" dirty="0"/>
          </a:p>
          <a:p>
            <a:r>
              <a:rPr lang="cs-CZ" sz="2400" b="1" dirty="0"/>
              <a:t>Digitální umění a ilustrace</a:t>
            </a:r>
          </a:p>
          <a:p>
            <a:pPr lvl="1"/>
            <a:r>
              <a:rPr lang="cs-CZ" sz="2000" dirty="0"/>
              <a:t>AI transformuje tradiční umělecké procesy, umožňuje tvorbu nových stylů a vizuálních zážitků.</a:t>
            </a:r>
          </a:p>
          <a:p>
            <a:r>
              <a:rPr lang="cs-CZ" sz="2400" b="1" dirty="0"/>
              <a:t>Automatizace grafického designu</a:t>
            </a:r>
          </a:p>
          <a:p>
            <a:pPr lvl="1"/>
            <a:r>
              <a:rPr lang="cs-CZ" sz="2000" dirty="0"/>
              <a:t>Generování reklamních materiálů, log a vizuálních identit na základě zadaných parametrů.</a:t>
            </a:r>
          </a:p>
          <a:p>
            <a:r>
              <a:rPr lang="cs-CZ" sz="2400" b="1" dirty="0"/>
              <a:t>Personalizovaný obsah</a:t>
            </a:r>
          </a:p>
          <a:p>
            <a:pPr lvl="1"/>
            <a:r>
              <a:rPr lang="cs-CZ" sz="2000" dirty="0"/>
              <a:t>Vytváření unikátního obsahu pro sociální média, webové stránky a online kampaně na míru cílové skupině.</a:t>
            </a:r>
          </a:p>
          <a:p>
            <a:r>
              <a:rPr lang="cs-CZ" sz="2400" b="1" dirty="0"/>
              <a:t>Vizualizace dat</a:t>
            </a:r>
          </a:p>
          <a:p>
            <a:pPr lvl="1"/>
            <a:r>
              <a:rPr lang="cs-CZ" sz="2000" dirty="0"/>
              <a:t>AI nástroje přeměňují komplexní datové sady na srozumitelné a esteticky přitažlivé grafy a infografiky.</a:t>
            </a:r>
          </a:p>
        </p:txBody>
      </p:sp>
      <p:pic>
        <p:nvPicPr>
          <p:cNvPr id="10" name="Obrázek 9">
            <a:extLst>
              <a:ext uri="{FF2B5EF4-FFF2-40B4-BE49-F238E27FC236}">
                <a16:creationId xmlns:a16="http://schemas.microsoft.com/office/drawing/2014/main" id="{E89A4FFB-9025-4D8B-9436-EDE4FD176385}"/>
              </a:ext>
            </a:extLst>
          </p:cNvPr>
          <p:cNvPicPr>
            <a:picLocks noChangeAspect="1"/>
          </p:cNvPicPr>
          <p:nvPr/>
        </p:nvPicPr>
        <p:blipFill>
          <a:blip r:embed="rId3"/>
          <a:stretch>
            <a:fillRect/>
          </a:stretch>
        </p:blipFill>
        <p:spPr>
          <a:xfrm>
            <a:off x="6316522" y="4787000"/>
            <a:ext cx="1930331" cy="1952329"/>
          </a:xfrm>
          <a:prstGeom prst="rect">
            <a:avLst/>
          </a:prstGeom>
        </p:spPr>
      </p:pic>
      <p:pic>
        <p:nvPicPr>
          <p:cNvPr id="11" name="Obrázek 10">
            <a:extLst>
              <a:ext uri="{FF2B5EF4-FFF2-40B4-BE49-F238E27FC236}">
                <a16:creationId xmlns:a16="http://schemas.microsoft.com/office/drawing/2014/main" id="{7E841384-3E7E-489B-946E-3EE1F6A207B6}"/>
              </a:ext>
            </a:extLst>
          </p:cNvPr>
          <p:cNvPicPr>
            <a:picLocks noChangeAspect="1"/>
          </p:cNvPicPr>
          <p:nvPr/>
        </p:nvPicPr>
        <p:blipFill>
          <a:blip r:embed="rId4"/>
          <a:stretch>
            <a:fillRect/>
          </a:stretch>
        </p:blipFill>
        <p:spPr>
          <a:xfrm>
            <a:off x="8546894" y="4776401"/>
            <a:ext cx="1770298" cy="2022741"/>
          </a:xfrm>
          <a:prstGeom prst="rect">
            <a:avLst/>
          </a:prstGeom>
        </p:spPr>
      </p:pic>
    </p:spTree>
    <p:extLst>
      <p:ext uri="{BB962C8B-B14F-4D97-AF65-F5344CB8AC3E}">
        <p14:creationId xmlns:p14="http://schemas.microsoft.com/office/powerpoint/2010/main" val="2954474511"/>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11312335" cy="731581"/>
          </a:xfrm>
        </p:spPr>
        <p:txBody>
          <a:bodyPr>
            <a:normAutofit fontScale="90000"/>
          </a:bodyPr>
          <a:lstStyle/>
          <a:p>
            <a:r>
              <a:rPr lang="cs-CZ" sz="3600" b="1" dirty="0">
                <a:latin typeface="+mn-lt"/>
              </a:rPr>
              <a:t>Specializované AI nástroje pro generování různých druhů výstupů</a:t>
            </a:r>
            <a:endParaRPr lang="en-US" sz="36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7249A6E6-0889-7C45-7C56-09EB9150DEDC}"/>
              </a:ext>
            </a:extLst>
          </p:cNvPr>
          <p:cNvSpPr txBox="1"/>
          <p:nvPr/>
        </p:nvSpPr>
        <p:spPr>
          <a:xfrm>
            <a:off x="6316522" y="1111675"/>
            <a:ext cx="5070346" cy="1754326"/>
          </a:xfrm>
          <a:prstGeom prst="rect">
            <a:avLst/>
          </a:prstGeom>
          <a:solidFill>
            <a:schemeClr val="accent3">
              <a:lumMod val="20000"/>
              <a:lumOff val="80000"/>
            </a:schemeClr>
          </a:solidFill>
          <a:ln>
            <a:solidFill>
              <a:schemeClr val="bg2">
                <a:lumMod val="90000"/>
              </a:schemeClr>
            </a:solidFill>
          </a:ln>
        </p:spPr>
        <p:txBody>
          <a:bodyPr wrap="square">
            <a:spAutoFit/>
          </a:bodyPr>
          <a:lstStyle/>
          <a:p>
            <a:r>
              <a:rPr lang="cs-CZ" b="1" dirty="0"/>
              <a:t>DALL-E 3:</a:t>
            </a:r>
          </a:p>
          <a:p>
            <a:r>
              <a:rPr lang="cs-CZ" b="1" dirty="0">
                <a:latin typeface="gg sans"/>
              </a:rPr>
              <a:t>Prompt: </a:t>
            </a:r>
            <a:r>
              <a:rPr lang="cs-CZ" dirty="0"/>
              <a:t>Vytvoř koláčový graf, který zobrazuje podíl věkových skupin obyvatel České republiky podle Sčítání lidu 2021. Rozděl obyvatele na tři kategorie: děti do 14 let, obyvatelé ve věku 15–64 let a lidé starší 65 let. Použij jemné, přirozené barvy.</a:t>
            </a:r>
          </a:p>
        </p:txBody>
      </p:sp>
      <p:sp>
        <p:nvSpPr>
          <p:cNvPr id="8" name="Zástupný obsah 7">
            <a:extLst>
              <a:ext uri="{FF2B5EF4-FFF2-40B4-BE49-F238E27FC236}">
                <a16:creationId xmlns:a16="http://schemas.microsoft.com/office/drawing/2014/main" id="{22AA233A-CB62-E873-6C99-1AA8B64952A9}"/>
              </a:ext>
            </a:extLst>
          </p:cNvPr>
          <p:cNvSpPr>
            <a:spLocks noGrp="1"/>
          </p:cNvSpPr>
          <p:nvPr>
            <p:ph idx="1"/>
          </p:nvPr>
        </p:nvSpPr>
        <p:spPr>
          <a:xfrm>
            <a:off x="131577" y="1366757"/>
            <a:ext cx="5743902" cy="5236160"/>
          </a:xfrm>
        </p:spPr>
        <p:txBody>
          <a:bodyPr>
            <a:normAutofit fontScale="92500"/>
          </a:bodyPr>
          <a:lstStyle/>
          <a:p>
            <a:pPr marL="0" indent="0">
              <a:buNone/>
            </a:pPr>
            <a:r>
              <a:rPr lang="cs-CZ" sz="2400" b="1" dirty="0"/>
              <a:t>Generování 2D obrazu</a:t>
            </a:r>
          </a:p>
          <a:p>
            <a:r>
              <a:rPr lang="cs-CZ" sz="2400" b="1" dirty="0"/>
              <a:t>Digitální umění a ilustrace</a:t>
            </a:r>
          </a:p>
          <a:p>
            <a:pPr lvl="1"/>
            <a:r>
              <a:rPr lang="cs-CZ" sz="2000" dirty="0"/>
              <a:t>AI transformuje tradiční umělecké procesy, umožňuje tvorbu nových stylů a vizuálních zážitků.</a:t>
            </a:r>
          </a:p>
          <a:p>
            <a:r>
              <a:rPr lang="cs-CZ" sz="2400" b="1" dirty="0"/>
              <a:t>Automatizace grafického designu</a:t>
            </a:r>
          </a:p>
          <a:p>
            <a:pPr lvl="1"/>
            <a:r>
              <a:rPr lang="cs-CZ" sz="2000" dirty="0"/>
              <a:t>Generování reklamních materiálů, log a vizuálních identit na základě zadaných parametrů.</a:t>
            </a:r>
          </a:p>
          <a:p>
            <a:r>
              <a:rPr lang="cs-CZ" sz="2400" b="1" dirty="0"/>
              <a:t>Personalizovaný obsah</a:t>
            </a:r>
          </a:p>
          <a:p>
            <a:pPr lvl="1"/>
            <a:r>
              <a:rPr lang="cs-CZ" sz="2000" dirty="0"/>
              <a:t>Vytváření unikátního obsahu pro sociální média, webové stránky a online kampaně na míru cílové skupině.</a:t>
            </a:r>
          </a:p>
          <a:p>
            <a:r>
              <a:rPr lang="cs-CZ" sz="2400" b="1" dirty="0"/>
              <a:t>Vizualizace dat</a:t>
            </a:r>
          </a:p>
          <a:p>
            <a:pPr lvl="1"/>
            <a:r>
              <a:rPr lang="cs-CZ" sz="2000" dirty="0"/>
              <a:t>AI nástroje přeměňují komplexní datové sady na srozumitelné a esteticky přitažlivé grafy a infografiky.</a:t>
            </a:r>
          </a:p>
        </p:txBody>
      </p:sp>
      <p:pic>
        <p:nvPicPr>
          <p:cNvPr id="5" name="Obrázek 4">
            <a:extLst>
              <a:ext uri="{FF2B5EF4-FFF2-40B4-BE49-F238E27FC236}">
                <a16:creationId xmlns:a16="http://schemas.microsoft.com/office/drawing/2014/main" id="{EC5908C2-02CF-4AA5-AB74-B34A6AEB24D0}"/>
              </a:ext>
            </a:extLst>
          </p:cNvPr>
          <p:cNvPicPr>
            <a:picLocks noChangeAspect="1"/>
          </p:cNvPicPr>
          <p:nvPr/>
        </p:nvPicPr>
        <p:blipFill>
          <a:blip r:embed="rId3"/>
          <a:stretch>
            <a:fillRect/>
          </a:stretch>
        </p:blipFill>
        <p:spPr>
          <a:xfrm>
            <a:off x="6316522" y="3081145"/>
            <a:ext cx="5070345" cy="3693483"/>
          </a:xfrm>
          <a:prstGeom prst="rect">
            <a:avLst/>
          </a:prstGeom>
        </p:spPr>
      </p:pic>
    </p:spTree>
    <p:extLst>
      <p:ext uri="{BB962C8B-B14F-4D97-AF65-F5344CB8AC3E}">
        <p14:creationId xmlns:p14="http://schemas.microsoft.com/office/powerpoint/2010/main" val="1420715519"/>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délník 9">
            <a:extLst>
              <a:ext uri="{FF2B5EF4-FFF2-40B4-BE49-F238E27FC236}">
                <a16:creationId xmlns:a16="http://schemas.microsoft.com/office/drawing/2014/main" id="{4E51FAE9-D6FA-1016-50B4-3E3473FF9186}"/>
              </a:ext>
            </a:extLst>
          </p:cNvPr>
          <p:cNvSpPr/>
          <p:nvPr/>
        </p:nvSpPr>
        <p:spPr>
          <a:xfrm>
            <a:off x="0" y="6450030"/>
            <a:ext cx="12225158" cy="3949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86661" y="162931"/>
            <a:ext cx="11530684" cy="1243584"/>
          </a:xfrm>
        </p:spPr>
        <p:txBody>
          <a:bodyPr>
            <a:normAutofit/>
          </a:bodyPr>
          <a:lstStyle/>
          <a:p>
            <a:r>
              <a:rPr lang="cs-CZ" sz="3200" b="1" dirty="0">
                <a:latin typeface="+mn-lt"/>
              </a:rPr>
              <a:t>Specializované AI nástroje pro generování různých druhů výstupů</a:t>
            </a:r>
            <a:endParaRPr lang="en-US" sz="32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DeepArt, the computer that paints your portrait - EPFL">
            <a:extLst>
              <a:ext uri="{FF2B5EF4-FFF2-40B4-BE49-F238E27FC236}">
                <a16:creationId xmlns:a16="http://schemas.microsoft.com/office/drawing/2014/main" id="{E6EA049D-BC97-4878-AD85-6E0E744FB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82883"/>
            <a:ext cx="12225158" cy="2934038"/>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3FBE5B4B-58F1-929F-9685-3BB1E5D7A330}"/>
              </a:ext>
            </a:extLst>
          </p:cNvPr>
          <p:cNvSpPr txBox="1"/>
          <p:nvPr/>
        </p:nvSpPr>
        <p:spPr>
          <a:xfrm>
            <a:off x="0" y="6488668"/>
            <a:ext cx="10499972" cy="646331"/>
          </a:xfrm>
          <a:prstGeom prst="rect">
            <a:avLst/>
          </a:prstGeom>
          <a:noFill/>
        </p:spPr>
        <p:txBody>
          <a:bodyPr wrap="square">
            <a:spAutoFit/>
          </a:bodyPr>
          <a:lstStyle/>
          <a:p>
            <a:r>
              <a:rPr lang="cs-CZ" dirty="0">
                <a:hlinkClick r:id="rId4"/>
              </a:rPr>
              <a:t>https://www.deeparteffects.com/</a:t>
            </a:r>
            <a:endParaRPr lang="cs-CZ" dirty="0"/>
          </a:p>
          <a:p>
            <a:endParaRPr lang="cs-CZ" dirty="0"/>
          </a:p>
        </p:txBody>
      </p:sp>
      <p:sp>
        <p:nvSpPr>
          <p:cNvPr id="12" name="Zástupný obsah 11">
            <a:extLst>
              <a:ext uri="{FF2B5EF4-FFF2-40B4-BE49-F238E27FC236}">
                <a16:creationId xmlns:a16="http://schemas.microsoft.com/office/drawing/2014/main" id="{A8B0B23C-E572-7F5B-AE79-21074143FE41}"/>
              </a:ext>
            </a:extLst>
          </p:cNvPr>
          <p:cNvSpPr>
            <a:spLocks noGrp="1"/>
          </p:cNvSpPr>
          <p:nvPr>
            <p:ph idx="1"/>
          </p:nvPr>
        </p:nvSpPr>
        <p:spPr>
          <a:xfrm>
            <a:off x="112341" y="1258470"/>
            <a:ext cx="11805004" cy="4351338"/>
          </a:xfrm>
        </p:spPr>
        <p:txBody>
          <a:bodyPr>
            <a:normAutofit/>
          </a:bodyPr>
          <a:lstStyle/>
          <a:p>
            <a:pPr marL="0" indent="0">
              <a:buNone/>
            </a:pPr>
            <a:r>
              <a:rPr lang="cs-CZ" sz="2200" b="1" dirty="0">
                <a:solidFill>
                  <a:srgbClr val="282829"/>
                </a:solidFill>
                <a:latin typeface="-apple-system"/>
              </a:rPr>
              <a:t>Úpravy a generování 2D obrazu</a:t>
            </a:r>
            <a:endParaRPr lang="cs-CZ" sz="2200" b="1" dirty="0"/>
          </a:p>
          <a:p>
            <a:r>
              <a:rPr lang="cs-CZ" sz="2200" b="1" dirty="0"/>
              <a:t>Stylová transformace</a:t>
            </a:r>
          </a:p>
          <a:p>
            <a:pPr lvl="1"/>
            <a:r>
              <a:rPr lang="cs-CZ" sz="2000" dirty="0"/>
              <a:t>AI umožňuje převádět fotografie a obrazy do různých uměleckých stylů, od impresionismu po moderní digitální umění.</a:t>
            </a:r>
          </a:p>
          <a:p>
            <a:r>
              <a:rPr lang="cs-CZ" sz="2200" b="1" dirty="0"/>
              <a:t>Personalizované umění</a:t>
            </a:r>
          </a:p>
          <a:p>
            <a:pPr lvl="1"/>
            <a:r>
              <a:rPr lang="cs-CZ" sz="2000" dirty="0"/>
              <a:t>Umožňuje uživatelům vytvořit unikátní umělecká díla z jejich vlastních fotografií podle zadaných preferencí.</a:t>
            </a:r>
          </a:p>
        </p:txBody>
      </p:sp>
    </p:spTree>
    <p:extLst>
      <p:ext uri="{BB962C8B-B14F-4D97-AF65-F5344CB8AC3E}">
        <p14:creationId xmlns:p14="http://schemas.microsoft.com/office/powerpoint/2010/main" val="534230979"/>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délník 7">
            <a:extLst>
              <a:ext uri="{FF2B5EF4-FFF2-40B4-BE49-F238E27FC236}">
                <a16:creationId xmlns:a16="http://schemas.microsoft.com/office/drawing/2014/main" id="{6A8959D3-ACC2-8225-7AE7-28BF5D1AAFC4}"/>
              </a:ext>
            </a:extLst>
          </p:cNvPr>
          <p:cNvSpPr/>
          <p:nvPr/>
        </p:nvSpPr>
        <p:spPr>
          <a:xfrm>
            <a:off x="6683767" y="0"/>
            <a:ext cx="5506926" cy="68701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2" y="306941"/>
            <a:ext cx="6616534" cy="1243584"/>
          </a:xfrm>
        </p:spPr>
        <p:txBody>
          <a:bodyPr>
            <a:normAutofit/>
          </a:bodyPr>
          <a:lstStyle/>
          <a:p>
            <a:r>
              <a:rPr lang="cs-CZ" sz="3600" b="1" dirty="0">
                <a:latin typeface="Calibri" panose="020F0502020204030204" pitchFamily="34" charset="0"/>
              </a:rPr>
              <a:t>Generování 3D objektů</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ástupný obsah 3">
            <a:extLst>
              <a:ext uri="{FF2B5EF4-FFF2-40B4-BE49-F238E27FC236}">
                <a16:creationId xmlns:a16="http://schemas.microsoft.com/office/drawing/2014/main" id="{3515C93C-4EC3-3AED-3516-FEDD8F81C07C}"/>
              </a:ext>
            </a:extLst>
          </p:cNvPr>
          <p:cNvSpPr>
            <a:spLocks noGrp="1"/>
          </p:cNvSpPr>
          <p:nvPr>
            <p:ph idx="1"/>
          </p:nvPr>
        </p:nvSpPr>
        <p:spPr>
          <a:xfrm>
            <a:off x="241494" y="1422586"/>
            <a:ext cx="6440966" cy="5435413"/>
          </a:xfrm>
        </p:spPr>
        <p:txBody>
          <a:bodyPr>
            <a:normAutofit/>
          </a:bodyPr>
          <a:lstStyle/>
          <a:p>
            <a:r>
              <a:rPr lang="cs-CZ" sz="2400" b="1" dirty="0"/>
              <a:t>3D modelování a prototypování</a:t>
            </a:r>
          </a:p>
          <a:p>
            <a:pPr lvl="1"/>
            <a:r>
              <a:rPr lang="cs-CZ" sz="2000" dirty="0"/>
              <a:t>Využití AI k rychlému vytváření a iteraci 3D modelů pro design a prototypování.</a:t>
            </a:r>
          </a:p>
          <a:p>
            <a:r>
              <a:rPr lang="cs-CZ" sz="2400" b="1" dirty="0"/>
              <a:t>Procedurální generování</a:t>
            </a:r>
          </a:p>
          <a:p>
            <a:pPr lvl="1"/>
            <a:r>
              <a:rPr lang="cs-CZ" sz="2000" dirty="0"/>
              <a:t>Automatická tvorba složitých struktur a ekosystémů pro použití ve hrách a virtuální realitě.</a:t>
            </a:r>
          </a:p>
          <a:p>
            <a:r>
              <a:rPr lang="cs-CZ" sz="2400" b="1" dirty="0"/>
              <a:t>Architektonická vizualizace</a:t>
            </a:r>
          </a:p>
          <a:p>
            <a:pPr lvl="1"/>
            <a:r>
              <a:rPr lang="cs-CZ" sz="2000" dirty="0"/>
              <a:t>AI pomáhá architektům vytvářet realistické 3D modely budov a urbanistických scénářů.</a:t>
            </a:r>
          </a:p>
          <a:p>
            <a:r>
              <a:rPr lang="cs-CZ" sz="2400" b="1" dirty="0"/>
              <a:t>Personalizace výrobků</a:t>
            </a:r>
          </a:p>
          <a:p>
            <a:pPr lvl="1"/>
            <a:r>
              <a:rPr lang="cs-CZ" sz="2000" dirty="0"/>
              <a:t>Možnost zákazníkům upravit design produktů dle svých představ a požadavků.</a:t>
            </a:r>
          </a:p>
          <a:p>
            <a:r>
              <a:rPr lang="cs-CZ" sz="2400" b="1" dirty="0"/>
              <a:t>Optimalizace pro výrobu</a:t>
            </a:r>
          </a:p>
          <a:p>
            <a:pPr lvl="1"/>
            <a:r>
              <a:rPr lang="cs-CZ" sz="2000" dirty="0"/>
              <a:t>Inteligentní algoritmy zohledňují výrobní omezení pro tvorbu výrobně efektivních 3D modelů.</a:t>
            </a:r>
          </a:p>
        </p:txBody>
      </p:sp>
      <p:pic>
        <p:nvPicPr>
          <p:cNvPr id="1026" name="Picture 2" descr="How AI &amp; Generative Design Work Together | Autodesk">
            <a:extLst>
              <a:ext uri="{FF2B5EF4-FFF2-40B4-BE49-F238E27FC236}">
                <a16:creationId xmlns:a16="http://schemas.microsoft.com/office/drawing/2014/main" id="{9004FEC7-1E66-EC3A-AA73-58218FC3B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0998" y="0"/>
            <a:ext cx="4611711" cy="2508518"/>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486A80C3-6E46-CA81-8465-4C061796C3BC}"/>
              </a:ext>
            </a:extLst>
          </p:cNvPr>
          <p:cNvPicPr>
            <a:picLocks noChangeAspect="1"/>
          </p:cNvPicPr>
          <p:nvPr/>
        </p:nvPicPr>
        <p:blipFill rotWithShape="1">
          <a:blip r:embed="rId4"/>
          <a:srcRect t="18362"/>
          <a:stretch/>
        </p:blipFill>
        <p:spPr>
          <a:xfrm>
            <a:off x="6761346" y="2674028"/>
            <a:ext cx="2825425" cy="1760686"/>
          </a:xfrm>
          <a:prstGeom prst="rect">
            <a:avLst/>
          </a:prstGeom>
        </p:spPr>
      </p:pic>
      <p:sp>
        <p:nvSpPr>
          <p:cNvPr id="10" name="TextovéPole 9">
            <a:extLst>
              <a:ext uri="{FF2B5EF4-FFF2-40B4-BE49-F238E27FC236}">
                <a16:creationId xmlns:a16="http://schemas.microsoft.com/office/drawing/2014/main" id="{0C161BD6-1096-6C0B-DFD5-7EC46E48999F}"/>
              </a:ext>
            </a:extLst>
          </p:cNvPr>
          <p:cNvSpPr txBox="1"/>
          <p:nvPr/>
        </p:nvSpPr>
        <p:spPr>
          <a:xfrm>
            <a:off x="6762653" y="2098354"/>
            <a:ext cx="6719298" cy="923330"/>
          </a:xfrm>
          <a:prstGeom prst="rect">
            <a:avLst/>
          </a:prstGeom>
          <a:noFill/>
        </p:spPr>
        <p:txBody>
          <a:bodyPr wrap="square">
            <a:spAutoFit/>
          </a:bodyPr>
          <a:lstStyle/>
          <a:p>
            <a:r>
              <a:rPr lang="cs-CZ" dirty="0">
                <a:hlinkClick r:id="rId5"/>
              </a:rPr>
              <a:t>https://www.autodesk.com/products/fusion-360/blog</a:t>
            </a:r>
            <a:endParaRPr lang="cs-CZ" dirty="0"/>
          </a:p>
          <a:p>
            <a:r>
              <a:rPr lang="cs-CZ" dirty="0"/>
              <a:t>/</a:t>
            </a:r>
            <a:r>
              <a:rPr lang="cs-CZ" dirty="0" err="1"/>
              <a:t>ai</a:t>
            </a:r>
            <a:r>
              <a:rPr lang="cs-CZ" dirty="0"/>
              <a:t>-</a:t>
            </a:r>
            <a:r>
              <a:rPr lang="cs-CZ" dirty="0" err="1"/>
              <a:t>the</a:t>
            </a:r>
            <a:r>
              <a:rPr lang="cs-CZ" dirty="0"/>
              <a:t>-</a:t>
            </a:r>
            <a:r>
              <a:rPr lang="cs-CZ" dirty="0" err="1"/>
              <a:t>other</a:t>
            </a:r>
            <a:r>
              <a:rPr lang="cs-CZ" dirty="0"/>
              <a:t>-designer-in-</a:t>
            </a:r>
            <a:r>
              <a:rPr lang="cs-CZ" dirty="0" err="1"/>
              <a:t>the</a:t>
            </a:r>
            <a:r>
              <a:rPr lang="cs-CZ" dirty="0"/>
              <a:t>-</a:t>
            </a:r>
            <a:r>
              <a:rPr lang="cs-CZ" dirty="0" err="1"/>
              <a:t>room</a:t>
            </a:r>
            <a:r>
              <a:rPr lang="cs-CZ" dirty="0"/>
              <a:t>/</a:t>
            </a:r>
          </a:p>
          <a:p>
            <a:endParaRPr lang="cs-CZ" dirty="0"/>
          </a:p>
        </p:txBody>
      </p:sp>
      <p:pic>
        <p:nvPicPr>
          <p:cNvPr id="16" name="Obrázek 15">
            <a:extLst>
              <a:ext uri="{FF2B5EF4-FFF2-40B4-BE49-F238E27FC236}">
                <a16:creationId xmlns:a16="http://schemas.microsoft.com/office/drawing/2014/main" id="{3A1B412F-2ECD-7725-3C84-A19D2708D4FB}"/>
              </a:ext>
            </a:extLst>
          </p:cNvPr>
          <p:cNvPicPr>
            <a:picLocks noChangeAspect="1"/>
          </p:cNvPicPr>
          <p:nvPr/>
        </p:nvPicPr>
        <p:blipFill>
          <a:blip r:embed="rId6"/>
          <a:stretch>
            <a:fillRect/>
          </a:stretch>
        </p:blipFill>
        <p:spPr>
          <a:xfrm>
            <a:off x="6707301" y="4597835"/>
            <a:ext cx="5484699" cy="2200121"/>
          </a:xfrm>
          <a:prstGeom prst="rect">
            <a:avLst/>
          </a:prstGeom>
        </p:spPr>
      </p:pic>
      <p:sp>
        <p:nvSpPr>
          <p:cNvPr id="12" name="TextovéPole 11">
            <a:extLst>
              <a:ext uri="{FF2B5EF4-FFF2-40B4-BE49-F238E27FC236}">
                <a16:creationId xmlns:a16="http://schemas.microsoft.com/office/drawing/2014/main" id="{DD375C09-E1CA-4D6E-CE01-5E9436AB0921}"/>
              </a:ext>
            </a:extLst>
          </p:cNvPr>
          <p:cNvSpPr txBox="1"/>
          <p:nvPr/>
        </p:nvSpPr>
        <p:spPr>
          <a:xfrm>
            <a:off x="6762653" y="6606752"/>
            <a:ext cx="6796354" cy="369332"/>
          </a:xfrm>
          <a:prstGeom prst="rect">
            <a:avLst/>
          </a:prstGeom>
          <a:noFill/>
        </p:spPr>
        <p:txBody>
          <a:bodyPr wrap="square">
            <a:spAutoFit/>
          </a:bodyPr>
          <a:lstStyle/>
          <a:p>
            <a:r>
              <a:rPr lang="cs-CZ" dirty="0"/>
              <a:t>https://app.getleo.ai/</a:t>
            </a:r>
          </a:p>
        </p:txBody>
      </p:sp>
      <p:sp>
        <p:nvSpPr>
          <p:cNvPr id="7" name="TextovéPole 6">
            <a:extLst>
              <a:ext uri="{FF2B5EF4-FFF2-40B4-BE49-F238E27FC236}">
                <a16:creationId xmlns:a16="http://schemas.microsoft.com/office/drawing/2014/main" id="{4F55730A-BC96-83E2-0FD2-692E4C48BE11}"/>
              </a:ext>
            </a:extLst>
          </p:cNvPr>
          <p:cNvSpPr txBox="1"/>
          <p:nvPr/>
        </p:nvSpPr>
        <p:spPr>
          <a:xfrm>
            <a:off x="6707301" y="4328205"/>
            <a:ext cx="6097712" cy="369332"/>
          </a:xfrm>
          <a:prstGeom prst="rect">
            <a:avLst/>
          </a:prstGeom>
          <a:noFill/>
        </p:spPr>
        <p:txBody>
          <a:bodyPr wrap="square">
            <a:spAutoFit/>
          </a:bodyPr>
          <a:lstStyle/>
          <a:p>
            <a:r>
              <a:rPr lang="cs-CZ" dirty="0"/>
              <a:t>https://huggingface.co/spaces/openai/point-e</a:t>
            </a:r>
          </a:p>
        </p:txBody>
      </p:sp>
    </p:spTree>
    <p:extLst>
      <p:ext uri="{BB962C8B-B14F-4D97-AF65-F5344CB8AC3E}">
        <p14:creationId xmlns:p14="http://schemas.microsoft.com/office/powerpoint/2010/main" val="2898687683"/>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8701" y="591692"/>
            <a:ext cx="5085777" cy="1243584"/>
          </a:xfrm>
        </p:spPr>
        <p:txBody>
          <a:bodyPr>
            <a:normAutofit/>
          </a:bodyPr>
          <a:lstStyle/>
          <a:p>
            <a:r>
              <a:rPr lang="cs-CZ" sz="3600" b="1" dirty="0">
                <a:latin typeface="Calibri" panose="020F0502020204030204" pitchFamily="34" charset="0"/>
                <a:ea typeface="Calibri" panose="020F0502020204030204" pitchFamily="34" charset="0"/>
              </a:rPr>
              <a:t>Co bylo minule?</a:t>
            </a:r>
            <a:endParaRPr lang="en-US" sz="3600" b="1" dirty="0">
              <a:effectLst/>
              <a:latin typeface="Calibri" panose="020F0502020204030204" pitchFamily="34" charset="0"/>
              <a:ea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886533"/>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79850" y="1653839"/>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8">
            <a:extLst>
              <a:ext uri="{FF2B5EF4-FFF2-40B4-BE49-F238E27FC236}">
                <a16:creationId xmlns:a16="http://schemas.microsoft.com/office/drawing/2014/main" id="{DFE951B1-A146-A374-6586-C4E7C4FD3DFB}"/>
              </a:ext>
            </a:extLst>
          </p:cNvPr>
          <p:cNvSpPr txBox="1">
            <a:spLocks/>
          </p:cNvSpPr>
          <p:nvPr/>
        </p:nvSpPr>
        <p:spPr>
          <a:xfrm>
            <a:off x="328701" y="1731057"/>
            <a:ext cx="8316600" cy="4706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b="1" dirty="0"/>
              <a:t>Praktické ukázky práce s AI nástroji (</a:t>
            </a:r>
            <a:r>
              <a:rPr lang="cs-CZ" b="1" dirty="0" err="1"/>
              <a:t>chatboty</a:t>
            </a:r>
            <a:r>
              <a:rPr lang="cs-CZ" b="1" dirty="0"/>
              <a:t>)</a:t>
            </a:r>
          </a:p>
          <a:p>
            <a:pPr marL="457200" indent="-457200">
              <a:buFont typeface="+mj-lt"/>
              <a:buAutoNum type="arabicPeriod"/>
            </a:pPr>
            <a:r>
              <a:rPr lang="cs-CZ" b="1" dirty="0"/>
              <a:t>R</a:t>
            </a:r>
            <a:r>
              <a:rPr lang="en-US" b="1" dirty="0" err="1"/>
              <a:t>ekapitulace</a:t>
            </a:r>
            <a:r>
              <a:rPr lang="en-US" b="1" dirty="0"/>
              <a:t> </a:t>
            </a:r>
            <a:r>
              <a:rPr lang="en-US" b="1" dirty="0" err="1"/>
              <a:t>nejz</a:t>
            </a:r>
            <a:r>
              <a:rPr lang="cs-CZ" b="1" dirty="0" err="1"/>
              <a:t>námějších</a:t>
            </a:r>
            <a:r>
              <a:rPr lang="cs-CZ" b="1" dirty="0"/>
              <a:t> AI nástrojů</a:t>
            </a:r>
          </a:p>
          <a:p>
            <a:pPr marL="457200" indent="-457200">
              <a:buFont typeface="+mj-lt"/>
              <a:buAutoNum type="arabicPeriod"/>
            </a:pPr>
            <a:r>
              <a:rPr lang="cs-CZ" b="1" dirty="0"/>
              <a:t>Vytváření efektivních promptů: </a:t>
            </a:r>
          </a:p>
          <a:p>
            <a:pPr lvl="1"/>
            <a:r>
              <a:rPr lang="cs-CZ" dirty="0"/>
              <a:t>Základní druhy promptů</a:t>
            </a:r>
          </a:p>
          <a:p>
            <a:pPr lvl="1"/>
            <a:r>
              <a:rPr lang="cs-CZ" dirty="0"/>
              <a:t>Jak se ptát, abychom získali co nejlepší výsledky?</a:t>
            </a:r>
            <a:endParaRPr lang="en-US" dirty="0"/>
          </a:p>
          <a:p>
            <a:pPr marL="457200" indent="-457200">
              <a:buFont typeface="+mj-lt"/>
              <a:buAutoNum type="arabicPeriod"/>
            </a:pPr>
            <a:r>
              <a:rPr lang="cs-CZ" b="1" dirty="0"/>
              <a:t>Co </a:t>
            </a:r>
            <a:r>
              <a:rPr lang="en-US" b="1" dirty="0"/>
              <a:t>AI n</a:t>
            </a:r>
            <a:r>
              <a:rPr lang="cs-CZ" b="1" dirty="0" err="1"/>
              <a:t>ástroje</a:t>
            </a:r>
            <a:r>
              <a:rPr lang="cs-CZ" b="1" dirty="0"/>
              <a:t> (chatboti) umí?</a:t>
            </a:r>
          </a:p>
          <a:p>
            <a:pPr lvl="1"/>
            <a:r>
              <a:rPr lang="cs-CZ" dirty="0"/>
              <a:t>Pokročilé prompty, kombinované prompty, datová analýza</a:t>
            </a:r>
          </a:p>
          <a:p>
            <a:pPr lvl="1"/>
            <a:r>
              <a:rPr lang="cs-CZ" b="1" dirty="0"/>
              <a:t>Ukázky generování různých druhů výstupů </a:t>
            </a:r>
            <a:r>
              <a:rPr lang="cs-CZ" dirty="0"/>
              <a:t>(texty, obrázky, prezentace, kvízy, multimediální materiály,…)</a:t>
            </a:r>
          </a:p>
          <a:p>
            <a:pPr lvl="1"/>
            <a:r>
              <a:rPr lang="cs-CZ" b="1" dirty="0" err="1"/>
              <a:t>ChatGPT</a:t>
            </a:r>
            <a:r>
              <a:rPr lang="cs-CZ" b="1" dirty="0"/>
              <a:t> </a:t>
            </a:r>
            <a:r>
              <a:rPr lang="en-US" b="1" dirty="0" err="1"/>
              <a:t>Pracovn</a:t>
            </a:r>
            <a:r>
              <a:rPr lang="cs-CZ" b="1" dirty="0"/>
              <a:t>í plocha (</a:t>
            </a:r>
            <a:r>
              <a:rPr lang="cs-CZ" b="1" dirty="0" err="1"/>
              <a:t>Canvas</a:t>
            </a:r>
            <a:r>
              <a:rPr lang="cs-CZ" b="1" dirty="0"/>
              <a:t>) </a:t>
            </a:r>
            <a:r>
              <a:rPr lang="cs-CZ" dirty="0"/>
              <a:t>a její využití</a:t>
            </a:r>
          </a:p>
          <a:p>
            <a:pPr marL="971550" lvl="1" indent="-514350">
              <a:buFont typeface="+mj-lt"/>
              <a:buAutoNum type="arabicPeriod"/>
            </a:pPr>
            <a:endParaRPr lang="cs-CZ" dirty="0"/>
          </a:p>
        </p:txBody>
      </p:sp>
      <p:pic>
        <p:nvPicPr>
          <p:cNvPr id="3" name="Obrázek 2">
            <a:extLst>
              <a:ext uri="{FF2B5EF4-FFF2-40B4-BE49-F238E27FC236}">
                <a16:creationId xmlns:a16="http://schemas.microsoft.com/office/drawing/2014/main" id="{130D5975-AB29-4F77-95B7-97008C871A39}"/>
              </a:ext>
            </a:extLst>
          </p:cNvPr>
          <p:cNvPicPr>
            <a:picLocks noChangeAspect="1"/>
          </p:cNvPicPr>
          <p:nvPr/>
        </p:nvPicPr>
        <p:blipFill>
          <a:blip r:embed="rId3"/>
          <a:stretch>
            <a:fillRect/>
          </a:stretch>
        </p:blipFill>
        <p:spPr>
          <a:xfrm>
            <a:off x="8645301" y="0"/>
            <a:ext cx="3572273" cy="6858000"/>
          </a:xfrm>
          <a:prstGeom prst="rect">
            <a:avLst/>
          </a:prstGeom>
        </p:spPr>
      </p:pic>
    </p:spTree>
    <p:extLst>
      <p:ext uri="{BB962C8B-B14F-4D97-AF65-F5344CB8AC3E}">
        <p14:creationId xmlns:p14="http://schemas.microsoft.com/office/powerpoint/2010/main" val="869868544"/>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2" y="306941"/>
            <a:ext cx="6616534" cy="1243584"/>
          </a:xfrm>
        </p:spPr>
        <p:txBody>
          <a:bodyPr>
            <a:normAutofit/>
          </a:bodyPr>
          <a:lstStyle/>
          <a:p>
            <a:r>
              <a:rPr lang="cs-CZ" sz="3600" b="1" dirty="0">
                <a:latin typeface="Calibri" panose="020F0502020204030204" pitchFamily="34" charset="0"/>
              </a:rPr>
              <a:t>Generování hudby</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ástupný obsah 3">
            <a:extLst>
              <a:ext uri="{FF2B5EF4-FFF2-40B4-BE49-F238E27FC236}">
                <a16:creationId xmlns:a16="http://schemas.microsoft.com/office/drawing/2014/main" id="{3515C93C-4EC3-3AED-3516-FEDD8F81C07C}"/>
              </a:ext>
            </a:extLst>
          </p:cNvPr>
          <p:cNvSpPr>
            <a:spLocks noGrp="1"/>
          </p:cNvSpPr>
          <p:nvPr>
            <p:ph idx="1"/>
          </p:nvPr>
        </p:nvSpPr>
        <p:spPr>
          <a:xfrm>
            <a:off x="-348106" y="1446408"/>
            <a:ext cx="5834506" cy="5490982"/>
          </a:xfrm>
        </p:spPr>
        <p:txBody>
          <a:bodyPr>
            <a:normAutofit/>
          </a:bodyPr>
          <a:lstStyle/>
          <a:p>
            <a:pPr lvl="1"/>
            <a:r>
              <a:rPr lang="cs-CZ" b="1" dirty="0"/>
              <a:t>Žánrová rozmanitost</a:t>
            </a:r>
          </a:p>
          <a:p>
            <a:pPr lvl="2"/>
            <a:r>
              <a:rPr lang="cs-CZ" sz="2400" dirty="0"/>
              <a:t>generování hudby napříč žánry.</a:t>
            </a:r>
          </a:p>
          <a:p>
            <a:pPr lvl="1"/>
            <a:r>
              <a:rPr lang="cs-CZ" b="1" dirty="0"/>
              <a:t>Kreativní spolupráce</a:t>
            </a:r>
          </a:p>
          <a:p>
            <a:pPr lvl="2"/>
            <a:r>
              <a:rPr lang="cs-CZ" sz="2400" dirty="0"/>
              <a:t>AI spolupráce s hudebníky pro tvorbu originálních skladeb.</a:t>
            </a:r>
          </a:p>
          <a:p>
            <a:pPr lvl="1"/>
            <a:r>
              <a:rPr lang="cs-CZ" b="1" dirty="0"/>
              <a:t>Rozšíření možností</a:t>
            </a:r>
          </a:p>
          <a:p>
            <a:pPr lvl="2"/>
            <a:r>
              <a:rPr lang="cs-CZ" sz="2400" dirty="0"/>
              <a:t>AI otevírá nové možnosti pro experimentování a inovaci v hudbě.</a:t>
            </a:r>
            <a:endParaRPr lang="en-US" sz="2400" dirty="0"/>
          </a:p>
          <a:p>
            <a:pPr lvl="2"/>
            <a:endParaRPr lang="cs-CZ" sz="2400" dirty="0"/>
          </a:p>
          <a:p>
            <a:pPr marL="457200" lvl="1" indent="0">
              <a:buNone/>
            </a:pPr>
            <a:r>
              <a:rPr lang="cs-CZ" sz="2200" dirty="0">
                <a:hlinkClick r:id="rId3"/>
              </a:rPr>
              <a:t>https://soundraw.io/edit_music</a:t>
            </a:r>
            <a:endParaRPr lang="cs-CZ" sz="2200" dirty="0"/>
          </a:p>
          <a:p>
            <a:pPr marL="457200" lvl="1" indent="0">
              <a:buNone/>
            </a:pPr>
            <a:r>
              <a:rPr lang="cs-CZ" sz="2200" dirty="0">
                <a:hlinkClick r:id="rId4"/>
              </a:rPr>
              <a:t>https://suno.com/</a:t>
            </a:r>
            <a:r>
              <a:rPr lang="cs-CZ" sz="2200" dirty="0"/>
              <a:t>  … jednoduchá aplikace</a:t>
            </a:r>
          </a:p>
          <a:p>
            <a:pPr marL="457200" lvl="1" indent="0">
              <a:buNone/>
            </a:pPr>
            <a:r>
              <a:rPr lang="cs-CZ" sz="2200" dirty="0">
                <a:hlinkClick r:id="rId5"/>
              </a:rPr>
              <a:t>https://www.aiva.ai/</a:t>
            </a:r>
            <a:r>
              <a:rPr lang="cs-CZ" sz="2200" dirty="0"/>
              <a:t> … pokročilý nástroj pro komponování hudby</a:t>
            </a:r>
          </a:p>
        </p:txBody>
      </p:sp>
      <p:pic>
        <p:nvPicPr>
          <p:cNvPr id="13" name="Obrázek 12">
            <a:extLst>
              <a:ext uri="{FF2B5EF4-FFF2-40B4-BE49-F238E27FC236}">
                <a16:creationId xmlns:a16="http://schemas.microsoft.com/office/drawing/2014/main" id="{2BF0E6D2-FAAF-21C7-9262-D63C972D9587}"/>
              </a:ext>
            </a:extLst>
          </p:cNvPr>
          <p:cNvPicPr>
            <a:picLocks noChangeAspect="1"/>
          </p:cNvPicPr>
          <p:nvPr/>
        </p:nvPicPr>
        <p:blipFill rotWithShape="1">
          <a:blip r:embed="rId6"/>
          <a:srcRect t="32968"/>
          <a:stretch/>
        </p:blipFill>
        <p:spPr>
          <a:xfrm>
            <a:off x="5843271" y="7870"/>
            <a:ext cx="6347421" cy="4254820"/>
          </a:xfrm>
          <a:prstGeom prst="rect">
            <a:avLst/>
          </a:prstGeom>
        </p:spPr>
      </p:pic>
      <p:pic>
        <p:nvPicPr>
          <p:cNvPr id="6" name="Obrázek 5">
            <a:extLst>
              <a:ext uri="{FF2B5EF4-FFF2-40B4-BE49-F238E27FC236}">
                <a16:creationId xmlns:a16="http://schemas.microsoft.com/office/drawing/2014/main" id="{A455641A-D702-38D0-8BE4-07B614121946}"/>
              </a:ext>
            </a:extLst>
          </p:cNvPr>
          <p:cNvPicPr>
            <a:picLocks noChangeAspect="1"/>
          </p:cNvPicPr>
          <p:nvPr/>
        </p:nvPicPr>
        <p:blipFill>
          <a:blip r:embed="rId7"/>
          <a:stretch>
            <a:fillRect/>
          </a:stretch>
        </p:blipFill>
        <p:spPr>
          <a:xfrm>
            <a:off x="5843272" y="4191899"/>
            <a:ext cx="6348727" cy="2658231"/>
          </a:xfrm>
          <a:prstGeom prst="rect">
            <a:avLst/>
          </a:prstGeom>
        </p:spPr>
      </p:pic>
    </p:spTree>
    <p:extLst>
      <p:ext uri="{BB962C8B-B14F-4D97-AF65-F5344CB8AC3E}">
        <p14:creationId xmlns:p14="http://schemas.microsoft.com/office/powerpoint/2010/main" val="3686918217"/>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2" y="306941"/>
            <a:ext cx="6616534" cy="1243584"/>
          </a:xfrm>
        </p:spPr>
        <p:txBody>
          <a:bodyPr>
            <a:normAutofit/>
          </a:bodyPr>
          <a:lstStyle/>
          <a:p>
            <a:r>
              <a:rPr lang="cs-CZ" sz="3600" b="1" dirty="0">
                <a:latin typeface="Calibri" panose="020F0502020204030204" pitchFamily="34" charset="0"/>
              </a:rPr>
              <a:t>Generování videa</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ástupný obsah 3">
            <a:extLst>
              <a:ext uri="{FF2B5EF4-FFF2-40B4-BE49-F238E27FC236}">
                <a16:creationId xmlns:a16="http://schemas.microsoft.com/office/drawing/2014/main" id="{3515C93C-4EC3-3AED-3516-FEDD8F81C07C}"/>
              </a:ext>
            </a:extLst>
          </p:cNvPr>
          <p:cNvSpPr>
            <a:spLocks noGrp="1"/>
          </p:cNvSpPr>
          <p:nvPr>
            <p:ph idx="1"/>
          </p:nvPr>
        </p:nvSpPr>
        <p:spPr>
          <a:xfrm>
            <a:off x="142679" y="1362278"/>
            <a:ext cx="6616534" cy="5537013"/>
          </a:xfrm>
        </p:spPr>
        <p:txBody>
          <a:bodyPr>
            <a:normAutofit fontScale="92500" lnSpcReduction="10000"/>
          </a:bodyPr>
          <a:lstStyle/>
          <a:p>
            <a:r>
              <a:rPr lang="cs-CZ" sz="2400" b="1" dirty="0"/>
              <a:t>Revoluce ve video produkci</a:t>
            </a:r>
          </a:p>
          <a:p>
            <a:pPr lvl="1"/>
            <a:r>
              <a:rPr lang="cs-CZ" sz="2000" dirty="0"/>
              <a:t>Generativní AI nástroje umožňují tvorbu realistických video sekvencí a animací s minimálním lidským zásahem.</a:t>
            </a:r>
          </a:p>
          <a:p>
            <a:r>
              <a:rPr lang="cs-CZ" sz="2400" b="1" dirty="0"/>
              <a:t>Snižování nákladů a času</a:t>
            </a:r>
          </a:p>
          <a:p>
            <a:pPr lvl="1"/>
            <a:r>
              <a:rPr lang="cs-CZ" sz="2000" dirty="0"/>
              <a:t>Umožňují rychlou a nákladově efektivní produkci videa, otevírají dveře pro tvůrce s omezeným rozpočtem.</a:t>
            </a:r>
          </a:p>
          <a:p>
            <a:r>
              <a:rPr lang="cs-CZ" sz="2400" b="1" dirty="0"/>
              <a:t>Personalizace obsahu</a:t>
            </a:r>
          </a:p>
          <a:p>
            <a:pPr lvl="1"/>
            <a:r>
              <a:rPr lang="cs-CZ" sz="2000" dirty="0"/>
              <a:t>AI dokáže generovat video obsah přizpůsobený konkrétním potřebám a preferencím diváků.</a:t>
            </a:r>
          </a:p>
          <a:p>
            <a:r>
              <a:rPr lang="cs-CZ" sz="2400" b="1" dirty="0"/>
              <a:t>Inovace ve vyprávění</a:t>
            </a:r>
          </a:p>
          <a:p>
            <a:pPr lvl="1"/>
            <a:r>
              <a:rPr lang="cs-CZ" sz="2000" dirty="0"/>
              <a:t>Nabízí nové možnosti pro vyprávění příběhů, umožňuje tvůrcům experimentovat s nekonvenčními narativy a formáty.</a:t>
            </a:r>
          </a:p>
          <a:p>
            <a:r>
              <a:rPr lang="cs-CZ" sz="2400" b="1" dirty="0"/>
              <a:t>Zvýšení kreativity</a:t>
            </a:r>
          </a:p>
          <a:p>
            <a:pPr lvl="1"/>
            <a:r>
              <a:rPr lang="cs-CZ" sz="2000" dirty="0"/>
              <a:t>Otevírá nové cesty pro kreativní vyjádření, odstraněním technických bariér a poskytnutím nástrojů pro realizaci vizionářských nápadů.</a:t>
            </a:r>
          </a:p>
          <a:p>
            <a:r>
              <a:rPr lang="cs-CZ" sz="2400" dirty="0"/>
              <a:t>např. </a:t>
            </a:r>
            <a:r>
              <a:rPr lang="cs-CZ" sz="2400" b="1" dirty="0" err="1"/>
              <a:t>Pictory</a:t>
            </a:r>
            <a:r>
              <a:rPr lang="cs-CZ" sz="2400" b="1" dirty="0"/>
              <a:t>, </a:t>
            </a:r>
            <a:r>
              <a:rPr lang="cs-CZ" sz="2400" b="1" dirty="0" err="1"/>
              <a:t>Sora</a:t>
            </a:r>
            <a:r>
              <a:rPr lang="cs-CZ" sz="2400" b="1" dirty="0"/>
              <a:t> AI</a:t>
            </a:r>
            <a:r>
              <a:rPr lang="en-US" sz="2400" b="1" dirty="0"/>
              <a:t>, https://invideo.io/</a:t>
            </a:r>
            <a:endParaRPr lang="cs-CZ" sz="2400" b="1" dirty="0"/>
          </a:p>
        </p:txBody>
      </p:sp>
      <p:pic>
        <p:nvPicPr>
          <p:cNvPr id="5" name="Obrázek 4">
            <a:extLst>
              <a:ext uri="{FF2B5EF4-FFF2-40B4-BE49-F238E27FC236}">
                <a16:creationId xmlns:a16="http://schemas.microsoft.com/office/drawing/2014/main" id="{EA2BB78E-F6BE-FA08-981D-A092AF99E7BA}"/>
              </a:ext>
            </a:extLst>
          </p:cNvPr>
          <p:cNvPicPr>
            <a:picLocks noChangeAspect="1"/>
          </p:cNvPicPr>
          <p:nvPr/>
        </p:nvPicPr>
        <p:blipFill>
          <a:blip r:embed="rId3"/>
          <a:stretch>
            <a:fillRect/>
          </a:stretch>
        </p:blipFill>
        <p:spPr>
          <a:xfrm>
            <a:off x="7155168" y="0"/>
            <a:ext cx="5036832" cy="2766944"/>
          </a:xfrm>
          <a:prstGeom prst="rect">
            <a:avLst/>
          </a:prstGeom>
        </p:spPr>
      </p:pic>
      <p:pic>
        <p:nvPicPr>
          <p:cNvPr id="9" name="Obrázek 8">
            <a:extLst>
              <a:ext uri="{FF2B5EF4-FFF2-40B4-BE49-F238E27FC236}">
                <a16:creationId xmlns:a16="http://schemas.microsoft.com/office/drawing/2014/main" id="{F511681C-1564-491E-E120-209A251C1354}"/>
              </a:ext>
            </a:extLst>
          </p:cNvPr>
          <p:cNvPicPr>
            <a:picLocks noChangeAspect="1"/>
          </p:cNvPicPr>
          <p:nvPr/>
        </p:nvPicPr>
        <p:blipFill>
          <a:blip r:embed="rId4"/>
          <a:stretch>
            <a:fillRect/>
          </a:stretch>
        </p:blipFill>
        <p:spPr>
          <a:xfrm>
            <a:off x="7162689" y="2766944"/>
            <a:ext cx="5029312" cy="2860133"/>
          </a:xfrm>
          <a:prstGeom prst="rect">
            <a:avLst/>
          </a:prstGeom>
        </p:spPr>
      </p:pic>
      <p:sp>
        <p:nvSpPr>
          <p:cNvPr id="3" name="Obdélník 2">
            <a:extLst>
              <a:ext uri="{FF2B5EF4-FFF2-40B4-BE49-F238E27FC236}">
                <a16:creationId xmlns:a16="http://schemas.microsoft.com/office/drawing/2014/main" id="{B38FD4AF-F6D3-4E4C-9B22-081FBEDBF5D5}"/>
              </a:ext>
            </a:extLst>
          </p:cNvPr>
          <p:cNvSpPr/>
          <p:nvPr/>
        </p:nvSpPr>
        <p:spPr>
          <a:xfrm>
            <a:off x="7155168" y="5873206"/>
            <a:ext cx="3510320" cy="677108"/>
          </a:xfrm>
          <a:prstGeom prst="rect">
            <a:avLst/>
          </a:prstGeom>
        </p:spPr>
        <p:txBody>
          <a:bodyPr wrap="none">
            <a:spAutoFit/>
          </a:bodyPr>
          <a:lstStyle/>
          <a:p>
            <a:r>
              <a:rPr lang="cs-CZ" sz="2000" dirty="0">
                <a:hlinkClick r:id="rId5"/>
              </a:rPr>
              <a:t>https://openai.com/index/sora/</a:t>
            </a:r>
            <a:endParaRPr lang="cs-CZ" sz="2000" dirty="0"/>
          </a:p>
          <a:p>
            <a:endParaRPr lang="cs-CZ" dirty="0"/>
          </a:p>
        </p:txBody>
      </p:sp>
      <p:sp>
        <p:nvSpPr>
          <p:cNvPr id="6" name="Obdélník 5">
            <a:extLst>
              <a:ext uri="{FF2B5EF4-FFF2-40B4-BE49-F238E27FC236}">
                <a16:creationId xmlns:a16="http://schemas.microsoft.com/office/drawing/2014/main" id="{25753DE7-3B3B-4141-8A6B-E3EA6B12A0BA}"/>
              </a:ext>
            </a:extLst>
          </p:cNvPr>
          <p:cNvSpPr/>
          <p:nvPr/>
        </p:nvSpPr>
        <p:spPr>
          <a:xfrm>
            <a:off x="7155168" y="6365603"/>
            <a:ext cx="2045945" cy="677108"/>
          </a:xfrm>
          <a:prstGeom prst="rect">
            <a:avLst/>
          </a:prstGeom>
        </p:spPr>
        <p:txBody>
          <a:bodyPr wrap="none">
            <a:spAutoFit/>
          </a:bodyPr>
          <a:lstStyle/>
          <a:p>
            <a:r>
              <a:rPr lang="cs-CZ" sz="2000" dirty="0">
                <a:hlinkClick r:id="rId6"/>
              </a:rPr>
              <a:t>https://pictory.ai/</a:t>
            </a:r>
            <a:endParaRPr lang="cs-CZ" sz="2000" dirty="0"/>
          </a:p>
          <a:p>
            <a:endParaRPr lang="cs-CZ" dirty="0"/>
          </a:p>
        </p:txBody>
      </p:sp>
    </p:spTree>
    <p:extLst>
      <p:ext uri="{BB962C8B-B14F-4D97-AF65-F5344CB8AC3E}">
        <p14:creationId xmlns:p14="http://schemas.microsoft.com/office/powerpoint/2010/main" val="3372197260"/>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2" y="306941"/>
            <a:ext cx="6616534" cy="1243584"/>
          </a:xfrm>
        </p:spPr>
        <p:txBody>
          <a:bodyPr>
            <a:normAutofit/>
          </a:bodyPr>
          <a:lstStyle/>
          <a:p>
            <a:r>
              <a:rPr lang="cs-CZ" sz="3600" b="1" dirty="0">
                <a:latin typeface="Calibri" panose="020F0502020204030204" pitchFamily="34" charset="0"/>
              </a:rPr>
              <a:t>Generování 3D prostředí</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ástupný obsah 3">
            <a:extLst>
              <a:ext uri="{FF2B5EF4-FFF2-40B4-BE49-F238E27FC236}">
                <a16:creationId xmlns:a16="http://schemas.microsoft.com/office/drawing/2014/main" id="{3515C93C-4EC3-3AED-3516-FEDD8F81C07C}"/>
              </a:ext>
            </a:extLst>
          </p:cNvPr>
          <p:cNvSpPr>
            <a:spLocks noGrp="1"/>
          </p:cNvSpPr>
          <p:nvPr>
            <p:ph idx="1"/>
          </p:nvPr>
        </p:nvSpPr>
        <p:spPr>
          <a:xfrm>
            <a:off x="178846" y="1435756"/>
            <a:ext cx="5823539" cy="5537013"/>
          </a:xfrm>
        </p:spPr>
        <p:txBody>
          <a:bodyPr>
            <a:normAutofit/>
          </a:bodyPr>
          <a:lstStyle/>
          <a:p>
            <a:r>
              <a:rPr lang="cs-CZ" sz="2400" b="1" dirty="0"/>
              <a:t>AI asistovaná tvorba prostředí</a:t>
            </a:r>
          </a:p>
          <a:p>
            <a:pPr lvl="1"/>
            <a:r>
              <a:rPr lang="cs-CZ" sz="2000" dirty="0"/>
              <a:t>Využívání AI pro efektivní generování realistických herních světů.</a:t>
            </a:r>
          </a:p>
          <a:p>
            <a:r>
              <a:rPr lang="cs-CZ" sz="2400" b="1" dirty="0"/>
              <a:t>Dynamická adaptace</a:t>
            </a:r>
          </a:p>
          <a:p>
            <a:pPr lvl="1"/>
            <a:r>
              <a:rPr lang="cs-CZ" sz="2000" dirty="0"/>
              <a:t>AI přizpůsobuje prostředí herním situacím a rozhodnutím hráčů v reálném čase.</a:t>
            </a:r>
          </a:p>
          <a:p>
            <a:r>
              <a:rPr lang="cs-CZ" sz="2400" b="1" dirty="0"/>
              <a:t>Smart </a:t>
            </a:r>
            <a:r>
              <a:rPr lang="cs-CZ" sz="2400" b="1" dirty="0" err="1"/>
              <a:t>asset</a:t>
            </a:r>
            <a:r>
              <a:rPr lang="cs-CZ" sz="2400" b="1" dirty="0"/>
              <a:t> </a:t>
            </a:r>
            <a:r>
              <a:rPr lang="cs-CZ" sz="2400" b="1" dirty="0" err="1"/>
              <a:t>placement</a:t>
            </a:r>
            <a:endParaRPr lang="cs-CZ" sz="2400" b="1" dirty="0"/>
          </a:p>
          <a:p>
            <a:pPr lvl="1"/>
            <a:r>
              <a:rPr lang="cs-CZ" sz="2000" dirty="0"/>
              <a:t>AI optimalizuje umístění a distribuci objektů ve scéně pro zvýšení realismu a výkonu.</a:t>
            </a:r>
          </a:p>
          <a:p>
            <a:r>
              <a:rPr lang="cs-CZ" sz="2400" b="1" dirty="0"/>
              <a:t>Procedurální generování</a:t>
            </a:r>
          </a:p>
          <a:p>
            <a:pPr lvl="1"/>
            <a:r>
              <a:rPr lang="cs-CZ" sz="2000" dirty="0"/>
              <a:t>AI umožňuje vytvářet rozsáhlé a komplexní ekosystémy s minimálním vstupem od designérů.</a:t>
            </a:r>
          </a:p>
        </p:txBody>
      </p:sp>
      <p:sp>
        <p:nvSpPr>
          <p:cNvPr id="7" name="TextovéPole 6">
            <a:extLst>
              <a:ext uri="{FF2B5EF4-FFF2-40B4-BE49-F238E27FC236}">
                <a16:creationId xmlns:a16="http://schemas.microsoft.com/office/drawing/2014/main" id="{4F55730A-BC96-83E2-0FD2-692E4C48BE11}"/>
              </a:ext>
            </a:extLst>
          </p:cNvPr>
          <p:cNvSpPr txBox="1"/>
          <p:nvPr/>
        </p:nvSpPr>
        <p:spPr>
          <a:xfrm>
            <a:off x="7340146" y="6432781"/>
            <a:ext cx="6097712" cy="369332"/>
          </a:xfrm>
          <a:prstGeom prst="rect">
            <a:avLst/>
          </a:prstGeom>
          <a:noFill/>
        </p:spPr>
        <p:txBody>
          <a:bodyPr wrap="square">
            <a:spAutoFit/>
          </a:bodyPr>
          <a:lstStyle/>
          <a:p>
            <a:r>
              <a:rPr lang="cs-CZ" dirty="0"/>
              <a:t>https://huggingface.co/spaces/openai/point-e</a:t>
            </a:r>
          </a:p>
        </p:txBody>
      </p:sp>
      <p:pic>
        <p:nvPicPr>
          <p:cNvPr id="1026" name="Picture 2" descr="example_combined">
            <a:extLst>
              <a:ext uri="{FF2B5EF4-FFF2-40B4-BE49-F238E27FC236}">
                <a16:creationId xmlns:a16="http://schemas.microsoft.com/office/drawing/2014/main" id="{08AE81A5-F12E-211E-20A2-E5645F79C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693"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8B5D7B12-982B-0F03-658B-5D9DAC127CBD}"/>
              </a:ext>
            </a:extLst>
          </p:cNvPr>
          <p:cNvPicPr>
            <a:picLocks noChangeAspect="1"/>
          </p:cNvPicPr>
          <p:nvPr/>
        </p:nvPicPr>
        <p:blipFill>
          <a:blip r:embed="rId4"/>
          <a:stretch>
            <a:fillRect/>
          </a:stretch>
        </p:blipFill>
        <p:spPr>
          <a:xfrm>
            <a:off x="6066340" y="0"/>
            <a:ext cx="6124353" cy="6858000"/>
          </a:xfrm>
          <a:prstGeom prst="rect">
            <a:avLst/>
          </a:prstGeom>
        </p:spPr>
      </p:pic>
    </p:spTree>
    <p:extLst>
      <p:ext uri="{BB962C8B-B14F-4D97-AF65-F5344CB8AC3E}">
        <p14:creationId xmlns:p14="http://schemas.microsoft.com/office/powerpoint/2010/main" val="2616555015"/>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Praktická cvičení</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521110" y="1258923"/>
            <a:ext cx="7075048" cy="5459491"/>
          </a:xfrm>
        </p:spPr>
        <p:txBody>
          <a:bodyPr>
            <a:normAutofit/>
          </a:bodyPr>
          <a:lstStyle/>
          <a:p>
            <a:r>
              <a:rPr lang="cs-CZ" sz="2400" dirty="0"/>
              <a:t>Pracovní list k praktickému samostatnému procvičení využití nástrojů AI (zde </a:t>
            </a:r>
            <a:r>
              <a:rPr lang="cs-CZ" sz="2400" dirty="0" err="1"/>
              <a:t>ChatGPT</a:t>
            </a:r>
            <a:r>
              <a:rPr lang="cs-CZ" sz="2400" dirty="0"/>
              <a:t> nebo Microsoft </a:t>
            </a:r>
            <a:r>
              <a:rPr lang="cs-CZ" sz="2400" dirty="0" err="1"/>
              <a:t>Copilot</a:t>
            </a:r>
            <a:r>
              <a:rPr lang="cs-CZ" sz="2400" dirty="0"/>
              <a:t>) ve vzdělávání</a:t>
            </a:r>
          </a:p>
          <a:p>
            <a:pPr lvl="1"/>
            <a:r>
              <a:rPr lang="cs-CZ" sz="2000" dirty="0"/>
              <a:t>Především pro uživatele – začátečníky</a:t>
            </a:r>
          </a:p>
          <a:p>
            <a:pPr lvl="1"/>
            <a:r>
              <a:rPr lang="cs-CZ" sz="2000" dirty="0"/>
              <a:t>Ukázkové úlohy na vyzkoušení základních typových úloh</a:t>
            </a:r>
          </a:p>
          <a:p>
            <a:pPr lvl="1"/>
            <a:r>
              <a:rPr lang="cs-CZ" sz="2000" dirty="0"/>
              <a:t>Plus shrnutí: Co je důležité při vytváření promptů </a:t>
            </a:r>
          </a:p>
          <a:p>
            <a:pPr marL="0" indent="0">
              <a:buNone/>
            </a:pPr>
            <a:endParaRPr lang="cs-CZ" sz="2200" b="1" dirty="0"/>
          </a:p>
          <a:p>
            <a:pPr marL="0" indent="0">
              <a:buNone/>
            </a:pPr>
            <a:endParaRPr lang="cs-CZ" sz="2400" b="1" dirty="0"/>
          </a:p>
          <a:p>
            <a:pPr lvl="1"/>
            <a:endParaRPr lang="cs-CZ" i="1" dirty="0"/>
          </a:p>
        </p:txBody>
      </p:sp>
      <p:pic>
        <p:nvPicPr>
          <p:cNvPr id="8" name="Obrázek 7">
            <a:extLst>
              <a:ext uri="{FF2B5EF4-FFF2-40B4-BE49-F238E27FC236}">
                <a16:creationId xmlns:a16="http://schemas.microsoft.com/office/drawing/2014/main" id="{A0BC0753-E120-4EC6-BCEE-85FABBA949FF}"/>
              </a:ext>
            </a:extLst>
          </p:cNvPr>
          <p:cNvPicPr>
            <a:picLocks noChangeAspect="1"/>
          </p:cNvPicPr>
          <p:nvPr/>
        </p:nvPicPr>
        <p:blipFill>
          <a:blip r:embed="rId3"/>
          <a:stretch>
            <a:fillRect/>
          </a:stretch>
        </p:blipFill>
        <p:spPr>
          <a:xfrm>
            <a:off x="8096063" y="0"/>
            <a:ext cx="4094630" cy="6858000"/>
          </a:xfrm>
          <a:prstGeom prst="rect">
            <a:avLst/>
          </a:prstGeom>
        </p:spPr>
      </p:pic>
    </p:spTree>
    <p:extLst>
      <p:ext uri="{BB962C8B-B14F-4D97-AF65-F5344CB8AC3E}">
        <p14:creationId xmlns:p14="http://schemas.microsoft.com/office/powerpoint/2010/main" val="3864316552"/>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90230-8DAF-2C59-2C40-08F724FEFFA8}"/>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2D4CCB6E-6136-B384-8BE8-2D698528E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350F445-B7B9-2DEF-AD21-F04147CF3764}"/>
              </a:ext>
            </a:extLst>
          </p:cNvPr>
          <p:cNvSpPr>
            <a:spLocks noGrp="1"/>
          </p:cNvSpPr>
          <p:nvPr>
            <p:ph type="title"/>
          </p:nvPr>
        </p:nvSpPr>
        <p:spPr>
          <a:xfrm>
            <a:off x="257231" y="306941"/>
            <a:ext cx="7658859" cy="1243584"/>
          </a:xfrm>
        </p:spPr>
        <p:txBody>
          <a:bodyPr>
            <a:normAutofit/>
          </a:bodyPr>
          <a:lstStyle/>
          <a:p>
            <a:r>
              <a:rPr lang="cs-CZ" sz="3600" b="1" dirty="0">
                <a:solidFill>
                  <a:srgbClr val="282829"/>
                </a:solidFill>
                <a:latin typeface="-apple-system"/>
              </a:rPr>
              <a:t>Připomenutí: Hlavní druhy promptů</a:t>
            </a:r>
          </a:p>
        </p:txBody>
      </p:sp>
      <p:sp>
        <p:nvSpPr>
          <p:cNvPr id="42" name="Rectangle 41">
            <a:extLst>
              <a:ext uri="{FF2B5EF4-FFF2-40B4-BE49-F238E27FC236}">
                <a16:creationId xmlns:a16="http://schemas.microsoft.com/office/drawing/2014/main" id="{08A631CE-C2F2-5DA2-B9B3-54A4E7E7F7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E13540C-4750-6384-D865-19D766B93C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D7F45542-4686-351E-ABBB-E6709843F906}"/>
              </a:ext>
            </a:extLst>
          </p:cNvPr>
          <p:cNvSpPr>
            <a:spLocks noGrp="1"/>
          </p:cNvSpPr>
          <p:nvPr>
            <p:ph idx="1"/>
          </p:nvPr>
        </p:nvSpPr>
        <p:spPr>
          <a:xfrm>
            <a:off x="65316" y="1258923"/>
            <a:ext cx="7658860" cy="5742768"/>
          </a:xfrm>
        </p:spPr>
        <p:txBody>
          <a:bodyPr>
            <a:normAutofit/>
          </a:bodyPr>
          <a:lstStyle/>
          <a:p>
            <a:pPr marL="457200" lvl="1" indent="0">
              <a:buNone/>
            </a:pPr>
            <a:r>
              <a:rPr lang="cs-CZ" b="1" dirty="0"/>
              <a:t>Informační dotazy </a:t>
            </a:r>
            <a:r>
              <a:rPr lang="cs-CZ" dirty="0"/>
              <a:t>– získání faktických informací.</a:t>
            </a:r>
          </a:p>
          <a:p>
            <a:pPr lvl="1"/>
            <a:r>
              <a:rPr lang="cs-CZ" i="1" dirty="0"/>
              <a:t>„Kdo byl Jan Amos Komenský a jaký měl vliv na moderní vzdělávání? Uveď hlavní myšlenky jeho pedagogické práce.“</a:t>
            </a:r>
          </a:p>
          <a:p>
            <a:pPr marL="457200" lvl="1" indent="0">
              <a:buNone/>
            </a:pPr>
            <a:r>
              <a:rPr lang="cs-CZ" b="1" dirty="0"/>
              <a:t>Vyhledávání na webu</a:t>
            </a:r>
          </a:p>
          <a:p>
            <a:pPr lvl="1"/>
            <a:r>
              <a:rPr lang="cs-CZ" i="1" dirty="0"/>
              <a:t>„Kdy a kde se konají dny otevřených dveří na FJFI ČVUT v tomto školním roce?“</a:t>
            </a:r>
          </a:p>
          <a:p>
            <a:pPr marL="457200" lvl="1" indent="0">
              <a:buNone/>
            </a:pPr>
            <a:r>
              <a:rPr lang="cs-CZ" b="1" dirty="0"/>
              <a:t>Vysvětlovací a výukové dotazy </a:t>
            </a:r>
            <a:r>
              <a:rPr lang="cs-CZ" dirty="0"/>
              <a:t>– žádost o vysvětlení konceptů nebo učiva.</a:t>
            </a:r>
          </a:p>
          <a:p>
            <a:pPr lvl="1"/>
            <a:r>
              <a:rPr lang="cs-CZ" i="1" dirty="0"/>
              <a:t>„Jaké byly hlavní příčiny a důsledky průmyslové revoluce?“</a:t>
            </a:r>
          </a:p>
        </p:txBody>
      </p:sp>
      <p:pic>
        <p:nvPicPr>
          <p:cNvPr id="8" name="Obrázek 7">
            <a:extLst>
              <a:ext uri="{FF2B5EF4-FFF2-40B4-BE49-F238E27FC236}">
                <a16:creationId xmlns:a16="http://schemas.microsoft.com/office/drawing/2014/main" id="{91D17229-D3F6-4673-AED7-7D78FA040BB0}"/>
              </a:ext>
            </a:extLst>
          </p:cNvPr>
          <p:cNvPicPr>
            <a:picLocks noChangeAspect="1"/>
          </p:cNvPicPr>
          <p:nvPr/>
        </p:nvPicPr>
        <p:blipFill>
          <a:blip r:embed="rId3"/>
          <a:stretch>
            <a:fillRect/>
          </a:stretch>
        </p:blipFill>
        <p:spPr>
          <a:xfrm>
            <a:off x="8300765" y="0"/>
            <a:ext cx="3929317" cy="6858000"/>
          </a:xfrm>
          <a:prstGeom prst="rect">
            <a:avLst/>
          </a:prstGeom>
        </p:spPr>
      </p:pic>
    </p:spTree>
    <p:extLst>
      <p:ext uri="{BB962C8B-B14F-4D97-AF65-F5344CB8AC3E}">
        <p14:creationId xmlns:p14="http://schemas.microsoft.com/office/powerpoint/2010/main" val="2316702765"/>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21FF3-2A1C-84B1-0A40-FC6CC75AB0F7}"/>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E2229C1-AA29-B635-18B7-297F152193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9506DF2-9674-DDC5-3EF3-DB6333AF212B}"/>
              </a:ext>
            </a:extLst>
          </p:cNvPr>
          <p:cNvSpPr>
            <a:spLocks noGrp="1"/>
          </p:cNvSpPr>
          <p:nvPr>
            <p:ph type="title"/>
          </p:nvPr>
        </p:nvSpPr>
        <p:spPr>
          <a:xfrm>
            <a:off x="257231" y="306941"/>
            <a:ext cx="7658859" cy="1243584"/>
          </a:xfrm>
        </p:spPr>
        <p:txBody>
          <a:bodyPr>
            <a:normAutofit/>
          </a:bodyPr>
          <a:lstStyle/>
          <a:p>
            <a:r>
              <a:rPr lang="cs-CZ" sz="3600" b="1" dirty="0">
                <a:solidFill>
                  <a:srgbClr val="282829"/>
                </a:solidFill>
                <a:latin typeface="-apple-system"/>
              </a:rPr>
              <a:t>Připomenutí: Hlavní druhy promptů</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D8B15418-B72D-A66C-FDA0-616C7E90C32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632AD2F8-AF1C-613D-B2E3-20E60F4EA1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E4A6B669-7D83-F1A4-02DB-48BE505BE3B2}"/>
              </a:ext>
            </a:extLst>
          </p:cNvPr>
          <p:cNvSpPr>
            <a:spLocks noGrp="1"/>
          </p:cNvSpPr>
          <p:nvPr>
            <p:ph idx="1"/>
          </p:nvPr>
        </p:nvSpPr>
        <p:spPr>
          <a:xfrm>
            <a:off x="65316" y="1258923"/>
            <a:ext cx="7658860" cy="5742768"/>
          </a:xfrm>
        </p:spPr>
        <p:txBody>
          <a:bodyPr>
            <a:normAutofit/>
          </a:bodyPr>
          <a:lstStyle/>
          <a:p>
            <a:pPr marL="457200" lvl="1" indent="0">
              <a:buNone/>
            </a:pPr>
            <a:r>
              <a:rPr lang="cs-CZ" b="1" dirty="0"/>
              <a:t>Formátování a strukturování </a:t>
            </a:r>
            <a:r>
              <a:rPr lang="cs-CZ" dirty="0"/>
              <a:t>– pomoc s úpravou textu nebo jeho přeformulováním, shrnutím.</a:t>
            </a:r>
          </a:p>
          <a:p>
            <a:pPr lvl="2"/>
            <a:r>
              <a:rPr lang="cs-CZ" i="1" dirty="0"/>
              <a:t>„Převeď tento text do formy odrážek </a:t>
            </a:r>
            <a:r>
              <a:rPr lang="en-US" i="1" dirty="0"/>
              <a:t>/ </a:t>
            </a:r>
            <a:r>
              <a:rPr lang="cs-CZ" i="1" dirty="0"/>
              <a:t>do formátu HTML</a:t>
            </a:r>
            <a:r>
              <a:rPr lang="en-US" i="1" dirty="0"/>
              <a:t> /</a:t>
            </a:r>
            <a:r>
              <a:rPr lang="cs-CZ" i="1" dirty="0"/>
              <a:t> do tabulky</a:t>
            </a:r>
            <a:r>
              <a:rPr lang="en-US" i="1" dirty="0"/>
              <a:t> se dv</a:t>
            </a:r>
            <a:r>
              <a:rPr lang="cs-CZ" i="1" dirty="0" err="1"/>
              <a:t>ěma</a:t>
            </a:r>
            <a:r>
              <a:rPr lang="cs-CZ" i="1" dirty="0"/>
              <a:t> sloupci </a:t>
            </a:r>
            <a:r>
              <a:rPr lang="en-US" i="1" dirty="0"/>
              <a:t>/ do </a:t>
            </a:r>
            <a:r>
              <a:rPr lang="en-US" i="1" dirty="0" err="1"/>
              <a:t>tweetu</a:t>
            </a:r>
            <a:r>
              <a:rPr lang="en-US" i="1" dirty="0"/>
              <a:t> o d</a:t>
            </a:r>
            <a:r>
              <a:rPr lang="cs-CZ" i="1" dirty="0" err="1"/>
              <a:t>élce</a:t>
            </a:r>
            <a:r>
              <a:rPr lang="cs-CZ" i="1" dirty="0"/>
              <a:t> 280 znaků: [...]“</a:t>
            </a:r>
          </a:p>
          <a:p>
            <a:pPr lvl="2"/>
            <a:r>
              <a:rPr lang="cs-CZ" i="1" dirty="0"/>
              <a:t>„Napiš abstrakt </a:t>
            </a:r>
            <a:r>
              <a:rPr lang="en-US" i="1" dirty="0"/>
              <a:t>/ z</a:t>
            </a:r>
            <a:r>
              <a:rPr lang="cs-CZ" i="1" dirty="0" err="1"/>
              <a:t>ávěr</a:t>
            </a:r>
            <a:r>
              <a:rPr lang="cs-CZ" i="1" dirty="0"/>
              <a:t> </a:t>
            </a:r>
            <a:r>
              <a:rPr lang="en-US" i="1" dirty="0"/>
              <a:t>/ </a:t>
            </a:r>
            <a:r>
              <a:rPr lang="en-US" i="1" dirty="0" err="1"/>
              <a:t>shrnut</a:t>
            </a:r>
            <a:r>
              <a:rPr lang="cs-CZ" i="1" dirty="0"/>
              <a:t>í pro následující text: [...]“</a:t>
            </a:r>
          </a:p>
          <a:p>
            <a:pPr lvl="2"/>
            <a:r>
              <a:rPr lang="cs-CZ" i="1" dirty="0"/>
              <a:t>„Rozděl tento text na sekce podle témat, přidej vhodné nadpisy: [...] “</a:t>
            </a:r>
          </a:p>
          <a:p>
            <a:pPr marL="914400" lvl="2" indent="0">
              <a:buNone/>
            </a:pPr>
            <a:r>
              <a:rPr lang="cs-CZ" i="1" dirty="0"/>
              <a:t>"Převeď tento text z formálního do neformálního stylu: [...]„</a:t>
            </a:r>
          </a:p>
          <a:p>
            <a:pPr marL="457200" lvl="1" indent="0">
              <a:buNone/>
            </a:pPr>
            <a:r>
              <a:rPr lang="cs-CZ" b="1" dirty="0"/>
              <a:t>Jazykové úpravy </a:t>
            </a:r>
            <a:r>
              <a:rPr lang="cs-CZ" dirty="0"/>
              <a:t>– překlad, korekce textu nebo úpravy stylu</a:t>
            </a:r>
            <a:endParaRPr lang="cs-CZ" i="1" dirty="0"/>
          </a:p>
          <a:p>
            <a:pPr lvl="2"/>
            <a:r>
              <a:rPr lang="cs-CZ" i="1" dirty="0"/>
              <a:t>"Přelož tento text z češtiny do angličtiny: [...]„</a:t>
            </a:r>
          </a:p>
          <a:p>
            <a:pPr lvl="2"/>
            <a:r>
              <a:rPr lang="cs-CZ" i="1" dirty="0"/>
              <a:t>"Uprav následující text, aby byl formální: [...]„</a:t>
            </a:r>
          </a:p>
          <a:p>
            <a:pPr lvl="2"/>
            <a:r>
              <a:rPr lang="cs-CZ" i="1" dirty="0"/>
              <a:t>"Oprav překlepy a stylistické chyby v následujícím odstavci: [...]„</a:t>
            </a:r>
          </a:p>
          <a:p>
            <a:pPr marL="457200" lvl="1" indent="0">
              <a:buNone/>
            </a:pPr>
            <a:r>
              <a:rPr lang="cs-CZ" b="1" dirty="0"/>
              <a:t>Přizpůsobení publiku</a:t>
            </a:r>
          </a:p>
          <a:p>
            <a:pPr lvl="2"/>
            <a:r>
              <a:rPr lang="cs-CZ" i="1" dirty="0"/>
              <a:t>"Převeď tento text do přátelského, neformálního stylu, vhodného pro blog."</a:t>
            </a:r>
            <a:endParaRPr lang="cs-CZ" b="1" i="1" dirty="0"/>
          </a:p>
          <a:p>
            <a:pPr marL="457200" lvl="1" indent="0">
              <a:buNone/>
            </a:pPr>
            <a:endParaRPr lang="cs-CZ" i="1" dirty="0"/>
          </a:p>
          <a:p>
            <a:pPr lvl="1"/>
            <a:endParaRPr lang="cs-CZ" i="1" dirty="0"/>
          </a:p>
        </p:txBody>
      </p:sp>
      <p:pic>
        <p:nvPicPr>
          <p:cNvPr id="8" name="Obrázek 7">
            <a:extLst>
              <a:ext uri="{FF2B5EF4-FFF2-40B4-BE49-F238E27FC236}">
                <a16:creationId xmlns:a16="http://schemas.microsoft.com/office/drawing/2014/main" id="{01FFBEC4-14C2-4E3B-8BFC-952600CB9DA8}"/>
              </a:ext>
            </a:extLst>
          </p:cNvPr>
          <p:cNvPicPr>
            <a:picLocks noChangeAspect="1"/>
          </p:cNvPicPr>
          <p:nvPr/>
        </p:nvPicPr>
        <p:blipFill>
          <a:blip r:embed="rId3"/>
          <a:stretch>
            <a:fillRect/>
          </a:stretch>
        </p:blipFill>
        <p:spPr>
          <a:xfrm>
            <a:off x="8300765" y="0"/>
            <a:ext cx="3929317" cy="6858000"/>
          </a:xfrm>
          <a:prstGeom prst="rect">
            <a:avLst/>
          </a:prstGeom>
        </p:spPr>
      </p:pic>
    </p:spTree>
    <p:extLst>
      <p:ext uri="{BB962C8B-B14F-4D97-AF65-F5344CB8AC3E}">
        <p14:creationId xmlns:p14="http://schemas.microsoft.com/office/powerpoint/2010/main" val="3088476152"/>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09A26-AA93-16EF-2E58-C4741B675C0F}"/>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C9881869-E27B-67C3-8D2E-BFB6A22A4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68A8689-A298-E433-B299-3BCB96D9C6CB}"/>
              </a:ext>
            </a:extLst>
          </p:cNvPr>
          <p:cNvSpPr>
            <a:spLocks noGrp="1"/>
          </p:cNvSpPr>
          <p:nvPr>
            <p:ph type="title"/>
          </p:nvPr>
        </p:nvSpPr>
        <p:spPr>
          <a:xfrm>
            <a:off x="257231" y="306941"/>
            <a:ext cx="7658859" cy="1243584"/>
          </a:xfrm>
        </p:spPr>
        <p:txBody>
          <a:bodyPr>
            <a:normAutofit/>
          </a:bodyPr>
          <a:lstStyle/>
          <a:p>
            <a:r>
              <a:rPr lang="cs-CZ" sz="3600" b="1" dirty="0">
                <a:solidFill>
                  <a:srgbClr val="282829"/>
                </a:solidFill>
                <a:latin typeface="-apple-system"/>
              </a:rPr>
              <a:t>Připomenutí: Hlavní druhy promptů</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C1783B75-FFF6-244F-33F6-56CD4091B9A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543A943D-D0EE-8A8C-CAF8-26B632B1D75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ED83F151-C201-7267-BE30-B0597FD2181C}"/>
              </a:ext>
            </a:extLst>
          </p:cNvPr>
          <p:cNvSpPr>
            <a:spLocks noGrp="1"/>
          </p:cNvSpPr>
          <p:nvPr>
            <p:ph idx="1"/>
          </p:nvPr>
        </p:nvSpPr>
        <p:spPr>
          <a:xfrm>
            <a:off x="65316" y="1258923"/>
            <a:ext cx="7658860" cy="5742768"/>
          </a:xfrm>
        </p:spPr>
        <p:txBody>
          <a:bodyPr>
            <a:normAutofit lnSpcReduction="10000"/>
          </a:bodyPr>
          <a:lstStyle/>
          <a:p>
            <a:pPr marL="457200" lvl="1" indent="0">
              <a:buNone/>
            </a:pPr>
            <a:r>
              <a:rPr lang="cs-CZ" b="1" dirty="0"/>
              <a:t>Generování materiálů </a:t>
            </a:r>
            <a:r>
              <a:rPr lang="cs-CZ" dirty="0"/>
              <a:t>– tvorba materiálů pro výuku, jako jsou testy, prezentace, pracovní listy.</a:t>
            </a:r>
          </a:p>
          <a:p>
            <a:pPr lvl="1"/>
            <a:r>
              <a:rPr lang="cs-CZ" i="1" dirty="0"/>
              <a:t>„Vytvoř </a:t>
            </a:r>
            <a:r>
              <a:rPr lang="cs-CZ" b="1" i="1" dirty="0"/>
              <a:t>test</a:t>
            </a:r>
            <a:r>
              <a:rPr lang="cs-CZ" i="1" dirty="0"/>
              <a:t> s pěti otázkami na téma historie AI a zahrň odpovědi. …“</a:t>
            </a:r>
          </a:p>
          <a:p>
            <a:pPr lvl="1"/>
            <a:r>
              <a:rPr lang="cs-CZ" i="1" dirty="0"/>
              <a:t>„Připrav výběr pravdivých a nepravdivých tvrzení o elektrických obvodech.“</a:t>
            </a:r>
          </a:p>
          <a:p>
            <a:pPr lvl="1"/>
            <a:r>
              <a:rPr lang="cs-CZ" i="1" dirty="0"/>
              <a:t>"Vytvoř </a:t>
            </a:r>
            <a:r>
              <a:rPr lang="cs-CZ" b="1" i="1" dirty="0"/>
              <a:t>tabulku</a:t>
            </a:r>
            <a:r>
              <a:rPr lang="cs-CZ" i="1" dirty="0"/>
              <a:t> k vyplnění, kde studenti porovnají vlastnosti savců a ptáků.„</a:t>
            </a:r>
          </a:p>
          <a:p>
            <a:pPr lvl="1"/>
            <a:r>
              <a:rPr lang="cs-CZ" i="1" dirty="0"/>
              <a:t>"Vytvoř </a:t>
            </a:r>
            <a:r>
              <a:rPr lang="cs-CZ" b="1" i="1" dirty="0"/>
              <a:t>křížovku</a:t>
            </a:r>
            <a:r>
              <a:rPr lang="cs-CZ" i="1" dirty="0"/>
              <a:t> na téma významné osobnosti fyziky."</a:t>
            </a:r>
          </a:p>
          <a:p>
            <a:pPr lvl="1"/>
            <a:r>
              <a:rPr lang="cs-CZ" i="1" dirty="0"/>
              <a:t>„Napiš </a:t>
            </a:r>
            <a:r>
              <a:rPr lang="cs-CZ" b="1" i="1" dirty="0"/>
              <a:t>esej </a:t>
            </a:r>
            <a:r>
              <a:rPr lang="cs-CZ" i="1" dirty="0"/>
              <a:t>o klimatických změnách…“</a:t>
            </a:r>
          </a:p>
          <a:p>
            <a:pPr lvl="1"/>
            <a:r>
              <a:rPr lang="cs-CZ" i="1" dirty="0"/>
              <a:t>„Navrhni </a:t>
            </a:r>
            <a:r>
              <a:rPr lang="cs-CZ" b="1" i="1" dirty="0"/>
              <a:t>osnovu prezentace </a:t>
            </a:r>
            <a:r>
              <a:rPr lang="cs-CZ" i="1" dirty="0"/>
              <a:t>na téma: Vývoj počítačových her…„</a:t>
            </a:r>
          </a:p>
          <a:p>
            <a:pPr lvl="1"/>
            <a:r>
              <a:rPr lang="cs-CZ" dirty="0"/>
              <a:t>„</a:t>
            </a:r>
            <a:r>
              <a:rPr lang="cs-CZ" i="1" dirty="0"/>
              <a:t>Připrav </a:t>
            </a:r>
            <a:r>
              <a:rPr lang="cs-CZ" b="1" i="1" dirty="0"/>
              <a:t>tři </a:t>
            </a:r>
            <a:r>
              <a:rPr lang="cs-CZ" b="1" i="1" dirty="0" err="1"/>
              <a:t>slidy</a:t>
            </a:r>
            <a:r>
              <a:rPr lang="cs-CZ" b="1" i="1" dirty="0"/>
              <a:t> </a:t>
            </a:r>
            <a:r>
              <a:rPr lang="cs-CZ" i="1" dirty="0"/>
              <a:t>o etických otázkách spojených s umělou inteligencí.“</a:t>
            </a:r>
          </a:p>
          <a:p>
            <a:pPr lvl="1"/>
            <a:r>
              <a:rPr lang="cs-CZ" i="1" dirty="0"/>
              <a:t>„Připrav </a:t>
            </a:r>
            <a:r>
              <a:rPr lang="cs-CZ" b="1" i="1" dirty="0"/>
              <a:t>studijní plán </a:t>
            </a:r>
            <a:r>
              <a:rPr lang="cs-CZ" i="1" dirty="0"/>
              <a:t>na téma fyzika částic pro středoškoláky během jednoho měsíce.“</a:t>
            </a:r>
          </a:p>
          <a:p>
            <a:pPr lvl="1"/>
            <a:endParaRPr lang="cs-CZ" dirty="0"/>
          </a:p>
          <a:p>
            <a:pPr lvl="1"/>
            <a:endParaRPr lang="cs-CZ" dirty="0"/>
          </a:p>
        </p:txBody>
      </p:sp>
      <p:pic>
        <p:nvPicPr>
          <p:cNvPr id="9" name="Obrázek 8">
            <a:extLst>
              <a:ext uri="{FF2B5EF4-FFF2-40B4-BE49-F238E27FC236}">
                <a16:creationId xmlns:a16="http://schemas.microsoft.com/office/drawing/2014/main" id="{A8E03878-36AD-4059-83C1-C6CF806B23B1}"/>
              </a:ext>
            </a:extLst>
          </p:cNvPr>
          <p:cNvPicPr>
            <a:picLocks noChangeAspect="1"/>
          </p:cNvPicPr>
          <p:nvPr/>
        </p:nvPicPr>
        <p:blipFill>
          <a:blip r:embed="rId3"/>
          <a:stretch>
            <a:fillRect/>
          </a:stretch>
        </p:blipFill>
        <p:spPr>
          <a:xfrm>
            <a:off x="8300765" y="0"/>
            <a:ext cx="3929317" cy="6858000"/>
          </a:xfrm>
          <a:prstGeom prst="rect">
            <a:avLst/>
          </a:prstGeom>
        </p:spPr>
      </p:pic>
    </p:spTree>
    <p:extLst>
      <p:ext uri="{BB962C8B-B14F-4D97-AF65-F5344CB8AC3E}">
        <p14:creationId xmlns:p14="http://schemas.microsoft.com/office/powerpoint/2010/main" val="159108961"/>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18A53-3532-F1E0-3138-0D927AFB1C5B}"/>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C86AB96F-8072-C060-6E4B-7E189967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4DC4EBC-F35E-6FF9-5125-E836B9BB93D3}"/>
              </a:ext>
            </a:extLst>
          </p:cNvPr>
          <p:cNvSpPr>
            <a:spLocks noGrp="1"/>
          </p:cNvSpPr>
          <p:nvPr>
            <p:ph type="title"/>
          </p:nvPr>
        </p:nvSpPr>
        <p:spPr>
          <a:xfrm>
            <a:off x="257231" y="306941"/>
            <a:ext cx="7658859" cy="1243584"/>
          </a:xfrm>
        </p:spPr>
        <p:txBody>
          <a:bodyPr>
            <a:normAutofit/>
          </a:bodyPr>
          <a:lstStyle/>
          <a:p>
            <a:r>
              <a:rPr lang="cs-CZ" sz="3600" b="1" dirty="0">
                <a:solidFill>
                  <a:srgbClr val="282829"/>
                </a:solidFill>
                <a:latin typeface="-apple-system"/>
              </a:rPr>
              <a:t>Připomenutí: Hlavní druhy promptů</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E813E802-EF97-5F13-C8FB-3DECB373A83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F7E43E4C-47E8-6AF6-1759-5E5547E3395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81CAFD28-D7AE-CBD2-7D89-F1E69C42F451}"/>
              </a:ext>
            </a:extLst>
          </p:cNvPr>
          <p:cNvSpPr>
            <a:spLocks noGrp="1"/>
          </p:cNvSpPr>
          <p:nvPr>
            <p:ph idx="1"/>
          </p:nvPr>
        </p:nvSpPr>
        <p:spPr>
          <a:xfrm>
            <a:off x="65316" y="1258923"/>
            <a:ext cx="7658860" cy="5742768"/>
          </a:xfrm>
        </p:spPr>
        <p:txBody>
          <a:bodyPr>
            <a:normAutofit/>
          </a:bodyPr>
          <a:lstStyle/>
          <a:p>
            <a:pPr marL="457200" lvl="1" indent="0">
              <a:buNone/>
            </a:pPr>
            <a:r>
              <a:rPr lang="cs-CZ" b="1" dirty="0"/>
              <a:t>Kreativní zadání </a:t>
            </a:r>
            <a:r>
              <a:rPr lang="cs-CZ" dirty="0"/>
              <a:t>– generování nápadů nebo návrhů.</a:t>
            </a:r>
          </a:p>
          <a:p>
            <a:pPr lvl="1"/>
            <a:r>
              <a:rPr lang="cs-CZ" i="1" dirty="0"/>
              <a:t>„</a:t>
            </a:r>
            <a:r>
              <a:rPr lang="cs-CZ" b="1" i="1" dirty="0"/>
              <a:t>Navrhni originální téma </a:t>
            </a:r>
            <a:r>
              <a:rPr lang="cs-CZ" i="1" dirty="0"/>
              <a:t>pro seminář o vědeckém psaní.“</a:t>
            </a:r>
          </a:p>
          <a:p>
            <a:pPr lvl="1"/>
            <a:r>
              <a:rPr lang="cs-CZ" i="1" dirty="0"/>
              <a:t>„Vytvoř </a:t>
            </a:r>
            <a:r>
              <a:rPr lang="cs-CZ" b="1" i="1" dirty="0"/>
              <a:t>seznam úkolů </a:t>
            </a:r>
            <a:r>
              <a:rPr lang="cs-CZ" i="1" dirty="0"/>
              <a:t>pro dnešní den.“</a:t>
            </a:r>
          </a:p>
          <a:p>
            <a:pPr lvl="1"/>
            <a:r>
              <a:rPr lang="cs-CZ" i="1" dirty="0"/>
              <a:t>„Navrhni </a:t>
            </a:r>
            <a:r>
              <a:rPr lang="cs-CZ" b="1" i="1" dirty="0"/>
              <a:t>jednoduchý komiks</a:t>
            </a:r>
            <a:r>
              <a:rPr lang="cs-CZ" i="1" dirty="0"/>
              <a:t>, který vysvětlí princip fotosyntézy.“</a:t>
            </a:r>
          </a:p>
          <a:p>
            <a:pPr lvl="1"/>
            <a:r>
              <a:rPr lang="cs-CZ" i="1" dirty="0"/>
              <a:t>"Vytvoř </a:t>
            </a:r>
            <a:r>
              <a:rPr lang="cs-CZ" b="1" i="1" dirty="0"/>
              <a:t>scénář</a:t>
            </a:r>
            <a:r>
              <a:rPr lang="cs-CZ" i="1" dirty="0"/>
              <a:t> krátkého divadelního představení o tom, jak roboti hledají smysl života.„</a:t>
            </a:r>
          </a:p>
          <a:p>
            <a:pPr lvl="1"/>
            <a:r>
              <a:rPr lang="cs-CZ" i="1" dirty="0"/>
              <a:t>"</a:t>
            </a:r>
            <a:r>
              <a:rPr lang="cs-CZ" b="1" i="1" dirty="0"/>
              <a:t>Vymysli 5 způsobů</a:t>
            </a:r>
            <a:r>
              <a:rPr lang="cs-CZ" i="1" dirty="0"/>
              <a:t>, jak využít </a:t>
            </a:r>
            <a:r>
              <a:rPr lang="cs-CZ" i="1" dirty="0" err="1"/>
              <a:t>drony</a:t>
            </a:r>
            <a:r>
              <a:rPr lang="cs-CZ" i="1" dirty="0"/>
              <a:t> v zemědělství."</a:t>
            </a:r>
          </a:p>
        </p:txBody>
      </p:sp>
      <p:pic>
        <p:nvPicPr>
          <p:cNvPr id="8" name="Obrázek 7">
            <a:extLst>
              <a:ext uri="{FF2B5EF4-FFF2-40B4-BE49-F238E27FC236}">
                <a16:creationId xmlns:a16="http://schemas.microsoft.com/office/drawing/2014/main" id="{8D74B61A-0D52-4C7D-92CF-1C9B34364AD6}"/>
              </a:ext>
            </a:extLst>
          </p:cNvPr>
          <p:cNvPicPr>
            <a:picLocks noChangeAspect="1"/>
          </p:cNvPicPr>
          <p:nvPr/>
        </p:nvPicPr>
        <p:blipFill>
          <a:blip r:embed="rId3"/>
          <a:stretch>
            <a:fillRect/>
          </a:stretch>
        </p:blipFill>
        <p:spPr>
          <a:xfrm>
            <a:off x="8300765" y="0"/>
            <a:ext cx="3929317" cy="6858000"/>
          </a:xfrm>
          <a:prstGeom prst="rect">
            <a:avLst/>
          </a:prstGeom>
        </p:spPr>
      </p:pic>
    </p:spTree>
    <p:extLst>
      <p:ext uri="{BB962C8B-B14F-4D97-AF65-F5344CB8AC3E}">
        <p14:creationId xmlns:p14="http://schemas.microsoft.com/office/powerpoint/2010/main" val="3149864144"/>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18A53-3532-F1E0-3138-0D927AFB1C5B}"/>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C86AB96F-8072-C060-6E4B-7E189967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4DC4EBC-F35E-6FF9-5125-E836B9BB93D3}"/>
              </a:ext>
            </a:extLst>
          </p:cNvPr>
          <p:cNvSpPr>
            <a:spLocks noGrp="1"/>
          </p:cNvSpPr>
          <p:nvPr>
            <p:ph type="title"/>
          </p:nvPr>
        </p:nvSpPr>
        <p:spPr>
          <a:xfrm>
            <a:off x="257231" y="306941"/>
            <a:ext cx="7658859" cy="1243584"/>
          </a:xfrm>
        </p:spPr>
        <p:txBody>
          <a:bodyPr>
            <a:normAutofit/>
          </a:bodyPr>
          <a:lstStyle/>
          <a:p>
            <a:r>
              <a:rPr lang="cs-CZ" sz="3600" b="1" dirty="0">
                <a:solidFill>
                  <a:srgbClr val="282829"/>
                </a:solidFill>
                <a:latin typeface="-apple-system"/>
              </a:rPr>
              <a:t>Připomenutí: Hlavní druhy promptů</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E813E802-EF97-5F13-C8FB-3DECB373A83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F7E43E4C-47E8-6AF6-1759-5E5547E3395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81CAFD28-D7AE-CBD2-7D89-F1E69C42F451}"/>
              </a:ext>
            </a:extLst>
          </p:cNvPr>
          <p:cNvSpPr>
            <a:spLocks noGrp="1"/>
          </p:cNvSpPr>
          <p:nvPr>
            <p:ph idx="1"/>
          </p:nvPr>
        </p:nvSpPr>
        <p:spPr>
          <a:xfrm>
            <a:off x="65316" y="1258923"/>
            <a:ext cx="7658860" cy="5742768"/>
          </a:xfrm>
        </p:spPr>
        <p:txBody>
          <a:bodyPr>
            <a:normAutofit/>
          </a:bodyPr>
          <a:lstStyle/>
          <a:p>
            <a:r>
              <a:rPr lang="cs-CZ" sz="2000" b="1" dirty="0"/>
              <a:t>Analytické dotazy</a:t>
            </a:r>
          </a:p>
          <a:p>
            <a:pPr lvl="1"/>
            <a:r>
              <a:rPr lang="cs-CZ" sz="2000" dirty="0"/>
              <a:t>Řešení konkrétních problémů, jako jsou chyby v kódu nebo výpočty.</a:t>
            </a:r>
          </a:p>
          <a:p>
            <a:pPr lvl="1"/>
            <a:r>
              <a:rPr lang="cs-CZ" sz="2000" dirty="0"/>
              <a:t>Rozbor textu, dat nebo návrhů</a:t>
            </a:r>
          </a:p>
          <a:p>
            <a:pPr lvl="1"/>
            <a:r>
              <a:rPr lang="cs-CZ" sz="2000" i="1" dirty="0"/>
              <a:t>„</a:t>
            </a:r>
            <a:r>
              <a:rPr lang="cs-CZ" sz="2000" b="1" i="1" dirty="0"/>
              <a:t>Zanalyzuj hlavní nedostatky </a:t>
            </a:r>
            <a:r>
              <a:rPr lang="cs-CZ" sz="2000" i="1" dirty="0"/>
              <a:t>přiloženého domácího úkolu. Navrhni dopis pro studenta s pokyny, jak úkol opravit.“</a:t>
            </a:r>
          </a:p>
          <a:p>
            <a:pPr marL="457200" lvl="1" indent="0">
              <a:buNone/>
            </a:pPr>
            <a:endParaRPr lang="cs-CZ" sz="2000" dirty="0"/>
          </a:p>
          <a:p>
            <a:r>
              <a:rPr lang="cs-CZ" sz="2000" b="1" dirty="0"/>
              <a:t>Kombinované prompty</a:t>
            </a:r>
          </a:p>
          <a:p>
            <a:pPr lvl="1"/>
            <a:r>
              <a:rPr lang="cs-CZ" sz="2000" dirty="0"/>
              <a:t>Více formátů a zdrojů dat (samotný text promptu, nahrané soubory, odkazy) nebo více úkolů v rámci jednoho promptu</a:t>
            </a:r>
          </a:p>
          <a:p>
            <a:r>
              <a:rPr lang="cs-CZ" sz="2000" b="1" dirty="0"/>
              <a:t>Vizualizace</a:t>
            </a:r>
            <a:r>
              <a:rPr lang="cs-CZ" sz="2000" dirty="0"/>
              <a:t>, generování multimediálního obsahu (obrázků,…)</a:t>
            </a:r>
          </a:p>
          <a:p>
            <a:pPr lvl="1"/>
            <a:r>
              <a:rPr lang="cs-CZ" sz="2000" i="1" dirty="0"/>
              <a:t>„Navrhni nové logo CVUT, které bude moderní, přitom bude budit důvěru a respekt. Vycházej ze současného loga.“</a:t>
            </a:r>
          </a:p>
          <a:p>
            <a:pPr lvl="1"/>
            <a:endParaRPr lang="cs-CZ" sz="2000" i="1" dirty="0"/>
          </a:p>
          <a:p>
            <a:pPr lvl="1"/>
            <a:r>
              <a:rPr lang="cs-CZ" sz="2000" i="1" dirty="0"/>
              <a:t>„Navrhni grafický přehled, který ukáže rozdíly mezi obnovitelnými a neobnovitelnými zdroji energie.“</a:t>
            </a:r>
          </a:p>
          <a:p>
            <a:endParaRPr lang="cs-CZ" sz="2000" i="1" dirty="0"/>
          </a:p>
        </p:txBody>
      </p:sp>
      <p:pic>
        <p:nvPicPr>
          <p:cNvPr id="8" name="Obrázek 7">
            <a:extLst>
              <a:ext uri="{FF2B5EF4-FFF2-40B4-BE49-F238E27FC236}">
                <a16:creationId xmlns:a16="http://schemas.microsoft.com/office/drawing/2014/main" id="{8D74B61A-0D52-4C7D-92CF-1C9B34364AD6}"/>
              </a:ext>
            </a:extLst>
          </p:cNvPr>
          <p:cNvPicPr>
            <a:picLocks noChangeAspect="1"/>
          </p:cNvPicPr>
          <p:nvPr/>
        </p:nvPicPr>
        <p:blipFill>
          <a:blip r:embed="rId3"/>
          <a:stretch>
            <a:fillRect/>
          </a:stretch>
        </p:blipFill>
        <p:spPr>
          <a:xfrm>
            <a:off x="8300765" y="0"/>
            <a:ext cx="3929317" cy="6858000"/>
          </a:xfrm>
          <a:prstGeom prst="rect">
            <a:avLst/>
          </a:prstGeom>
        </p:spPr>
      </p:pic>
    </p:spTree>
    <p:extLst>
      <p:ext uri="{BB962C8B-B14F-4D97-AF65-F5344CB8AC3E}">
        <p14:creationId xmlns:p14="http://schemas.microsoft.com/office/powerpoint/2010/main" val="1353117351"/>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29239" y="14886"/>
            <a:ext cx="8233626" cy="1243584"/>
          </a:xfrm>
        </p:spPr>
        <p:txBody>
          <a:bodyPr>
            <a:normAutofit/>
          </a:bodyPr>
          <a:lstStyle/>
          <a:p>
            <a:r>
              <a:rPr lang="cs-CZ" sz="3600" b="1" i="0" dirty="0">
                <a:solidFill>
                  <a:srgbClr val="282829"/>
                </a:solidFill>
                <a:effectLst/>
                <a:latin typeface="-apple-system"/>
              </a:rPr>
              <a:t>Připomenutí: Co je důležité při vytváření promptu?</a:t>
            </a: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90494" y="1240182"/>
            <a:ext cx="8006876" cy="5602932"/>
          </a:xfrm>
        </p:spPr>
        <p:txBody>
          <a:bodyPr>
            <a:normAutofit/>
          </a:bodyPr>
          <a:lstStyle/>
          <a:p>
            <a:r>
              <a:rPr lang="cs-CZ" sz="2000" b="1" dirty="0"/>
              <a:t>Přesnost:  </a:t>
            </a:r>
          </a:p>
          <a:p>
            <a:pPr lvl="1"/>
            <a:r>
              <a:rPr lang="cs-CZ" sz="2000" dirty="0"/>
              <a:t>Je důležité být </a:t>
            </a:r>
            <a:r>
              <a:rPr lang="cs-CZ" sz="2000" b="1" dirty="0"/>
              <a:t>konkrétní</a:t>
            </a:r>
            <a:r>
              <a:rPr lang="cs-CZ" sz="2000" dirty="0"/>
              <a:t> a jednoznačný ve svých požadavcích.</a:t>
            </a:r>
          </a:p>
          <a:p>
            <a:pPr lvl="1"/>
            <a:r>
              <a:rPr lang="cs-CZ" sz="2000" dirty="0"/>
              <a:t>Definujte </a:t>
            </a:r>
            <a:r>
              <a:rPr lang="cs-CZ" sz="2000" b="1" dirty="0"/>
              <a:t>formát </a:t>
            </a:r>
            <a:r>
              <a:rPr lang="cs-CZ" sz="2000" dirty="0"/>
              <a:t>nebo </a:t>
            </a:r>
            <a:r>
              <a:rPr lang="cs-CZ" sz="2000" b="1" dirty="0"/>
              <a:t>rozsah </a:t>
            </a:r>
            <a:r>
              <a:rPr lang="cs-CZ" sz="2000" dirty="0"/>
              <a:t>výstupu.</a:t>
            </a:r>
          </a:p>
          <a:p>
            <a:r>
              <a:rPr lang="cs-CZ" sz="2000" b="1" dirty="0"/>
              <a:t>Zahrnutí kontextu: </a:t>
            </a:r>
          </a:p>
          <a:p>
            <a:pPr lvl="1"/>
            <a:r>
              <a:rPr lang="cs-CZ" sz="2000" i="1" dirty="0"/>
              <a:t>„Napiš příběh o dobrodružství v lese pro děti ve věku 6-8 let.“</a:t>
            </a:r>
          </a:p>
          <a:p>
            <a:r>
              <a:rPr lang="cs-CZ" sz="2000" b="1" dirty="0"/>
              <a:t>Strukturovaný prompt: </a:t>
            </a:r>
          </a:p>
          <a:p>
            <a:pPr lvl="1"/>
            <a:r>
              <a:rPr lang="cs-CZ" sz="2000" dirty="0"/>
              <a:t>K zvýšení srozumitelnosti promptu můžete použít odstavce, odrážky, nadpisy, tučné písmo.</a:t>
            </a:r>
          </a:p>
          <a:p>
            <a:r>
              <a:rPr lang="cs-CZ" sz="2000" b="1" dirty="0"/>
              <a:t>Určení tónu a stylu: </a:t>
            </a:r>
          </a:p>
          <a:p>
            <a:pPr lvl="1"/>
            <a:r>
              <a:rPr lang="cs-CZ" sz="2000" i="1" dirty="0"/>
              <a:t>„Napiš </a:t>
            </a:r>
            <a:r>
              <a:rPr lang="cs-CZ" sz="2000" b="1" i="1" dirty="0"/>
              <a:t>formální </a:t>
            </a:r>
            <a:r>
              <a:rPr lang="cs-CZ" sz="2000" i="1" dirty="0"/>
              <a:t>dopis žádající o sponzorství …“</a:t>
            </a:r>
          </a:p>
          <a:p>
            <a:pPr lvl="1"/>
            <a:r>
              <a:rPr lang="cs-CZ" sz="2000" i="1" dirty="0"/>
              <a:t>„Napiš </a:t>
            </a:r>
            <a:r>
              <a:rPr lang="cs-CZ" sz="2000" b="1" i="1" dirty="0"/>
              <a:t>krátký, uklidňující </a:t>
            </a:r>
            <a:r>
              <a:rPr lang="cs-CZ" sz="2000" i="1" dirty="0"/>
              <a:t>text pro rodiče, jejichž dítě se chystá na operaci mandlí. Vysvětli, jak zákrok probíhá, jak se dítě zotaví a co mohou udělat pro to, aby se cítili klidnější.“</a:t>
            </a:r>
            <a:endParaRPr lang="cs-CZ" sz="2000" dirty="0"/>
          </a:p>
          <a:p>
            <a:r>
              <a:rPr lang="cs-CZ" sz="2000" b="1" dirty="0"/>
              <a:t>Příklady nebo reference</a:t>
            </a:r>
          </a:p>
          <a:p>
            <a:pPr lvl="1"/>
            <a:r>
              <a:rPr lang="cs-CZ" sz="2000" i="1" dirty="0"/>
              <a:t>„Vytvoř podobný text, jako je v tomto článku, ale zaměř se na přínos firmy XYZ v oblasti inovací.“</a:t>
            </a:r>
          </a:p>
          <a:p>
            <a:endParaRPr lang="cs-CZ" sz="2400" i="1" dirty="0"/>
          </a:p>
          <a:p>
            <a:pPr lvl="1"/>
            <a:endParaRPr lang="cs-CZ" dirty="0"/>
          </a:p>
          <a:p>
            <a:pPr lvl="1"/>
            <a:endParaRPr lang="cs-CZ" dirty="0"/>
          </a:p>
        </p:txBody>
      </p:sp>
      <p:pic>
        <p:nvPicPr>
          <p:cNvPr id="6" name="Obrázek 5">
            <a:extLst>
              <a:ext uri="{FF2B5EF4-FFF2-40B4-BE49-F238E27FC236}">
                <a16:creationId xmlns:a16="http://schemas.microsoft.com/office/drawing/2014/main" id="{5EF41FAC-652B-08AF-4B59-4844E9D0A3C6}"/>
              </a:ext>
            </a:extLst>
          </p:cNvPr>
          <p:cNvPicPr>
            <a:picLocks noChangeAspect="1"/>
          </p:cNvPicPr>
          <p:nvPr/>
        </p:nvPicPr>
        <p:blipFill>
          <a:blip r:embed="rId3"/>
          <a:stretch>
            <a:fillRect/>
          </a:stretch>
        </p:blipFill>
        <p:spPr>
          <a:xfrm>
            <a:off x="8108006" y="0"/>
            <a:ext cx="4094630" cy="6858000"/>
          </a:xfrm>
          <a:prstGeom prst="rect">
            <a:avLst/>
          </a:prstGeom>
        </p:spPr>
      </p:pic>
    </p:spTree>
    <p:extLst>
      <p:ext uri="{BB962C8B-B14F-4D97-AF65-F5344CB8AC3E}">
        <p14:creationId xmlns:p14="http://schemas.microsoft.com/office/powerpoint/2010/main" val="2721557304"/>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8701" y="591692"/>
            <a:ext cx="5085777" cy="1243584"/>
          </a:xfrm>
        </p:spPr>
        <p:txBody>
          <a:bodyPr>
            <a:normAutofit/>
          </a:bodyPr>
          <a:lstStyle/>
          <a:p>
            <a:r>
              <a:rPr lang="cs-CZ" sz="3600" b="1" dirty="0">
                <a:latin typeface="Calibri" panose="020F0502020204030204" pitchFamily="34" charset="0"/>
                <a:ea typeface="Calibri" panose="020F0502020204030204" pitchFamily="34" charset="0"/>
              </a:rPr>
              <a:t>Co nás dnes čeká?</a:t>
            </a:r>
            <a:endParaRPr lang="en-US" sz="3600" b="1" dirty="0">
              <a:effectLst/>
              <a:latin typeface="Calibri" panose="020F0502020204030204" pitchFamily="34" charset="0"/>
              <a:ea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886533"/>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79850" y="1653839"/>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8">
            <a:extLst>
              <a:ext uri="{FF2B5EF4-FFF2-40B4-BE49-F238E27FC236}">
                <a16:creationId xmlns:a16="http://schemas.microsoft.com/office/drawing/2014/main" id="{DFE951B1-A146-A374-6586-C4E7C4FD3DFB}"/>
              </a:ext>
            </a:extLst>
          </p:cNvPr>
          <p:cNvSpPr txBox="1">
            <a:spLocks/>
          </p:cNvSpPr>
          <p:nvPr/>
        </p:nvSpPr>
        <p:spPr>
          <a:xfrm>
            <a:off x="328701" y="1731057"/>
            <a:ext cx="8316600" cy="470690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b="1" dirty="0"/>
              <a:t>Další praktické ukázky práce s AI nástroji (</a:t>
            </a:r>
            <a:r>
              <a:rPr lang="cs-CZ" b="1" dirty="0" err="1"/>
              <a:t>chatboty</a:t>
            </a:r>
            <a:r>
              <a:rPr lang="cs-CZ" b="1" dirty="0"/>
              <a:t>)</a:t>
            </a:r>
          </a:p>
          <a:p>
            <a:pPr marL="457200" indent="-457200">
              <a:buFont typeface="+mj-lt"/>
              <a:buAutoNum type="arabicPeriod"/>
            </a:pPr>
            <a:r>
              <a:rPr lang="cs-CZ" b="1" dirty="0"/>
              <a:t>Nejnovější trendy v AI nástrojích</a:t>
            </a:r>
          </a:p>
          <a:p>
            <a:pPr lvl="1"/>
            <a:r>
              <a:rPr lang="cs-CZ" dirty="0"/>
              <a:t>Jaké jsou novinky od minulého školení</a:t>
            </a:r>
          </a:p>
          <a:p>
            <a:pPr marL="514350" indent="-514350">
              <a:buFont typeface="+mj-lt"/>
              <a:buAutoNum type="arabicPeriod"/>
            </a:pPr>
            <a:r>
              <a:rPr lang="cs-CZ" b="1" dirty="0"/>
              <a:t>Další praktické ukázky práce s AI nástroji (</a:t>
            </a:r>
            <a:r>
              <a:rPr lang="cs-CZ" b="1" dirty="0" err="1"/>
              <a:t>chatboty</a:t>
            </a:r>
            <a:r>
              <a:rPr lang="cs-CZ" b="1" dirty="0"/>
              <a:t>)</a:t>
            </a:r>
          </a:p>
          <a:p>
            <a:pPr lvl="1"/>
            <a:r>
              <a:rPr lang="cs-CZ" b="1" dirty="0"/>
              <a:t>Použití existujících AI Person, vytváření vlastních</a:t>
            </a:r>
            <a:r>
              <a:rPr lang="en-US" b="1" dirty="0"/>
              <a:t> </a:t>
            </a:r>
            <a:endParaRPr lang="cs-CZ" b="1" dirty="0"/>
          </a:p>
          <a:p>
            <a:pPr lvl="1"/>
            <a:r>
              <a:rPr lang="cs-CZ" b="1" dirty="0"/>
              <a:t>AI integrované v systémech pro řízení výuky </a:t>
            </a:r>
            <a:r>
              <a:rPr lang="cs-CZ" dirty="0"/>
              <a:t>(MS Teams, Moodle)</a:t>
            </a:r>
          </a:p>
          <a:p>
            <a:pPr lvl="1"/>
            <a:r>
              <a:rPr lang="cs-CZ" b="1" dirty="0"/>
              <a:t>Specializované AI nástroje pro generování různých druhů výstupů</a:t>
            </a:r>
            <a:r>
              <a:rPr lang="en-US" b="1" dirty="0"/>
              <a:t> </a:t>
            </a:r>
            <a:r>
              <a:rPr lang="cs-CZ" dirty="0"/>
              <a:t>(</a:t>
            </a:r>
            <a:r>
              <a:rPr lang="en-US" dirty="0"/>
              <a:t>o</a:t>
            </a:r>
            <a:r>
              <a:rPr lang="cs-CZ" dirty="0" err="1"/>
              <a:t>braz</a:t>
            </a:r>
            <a:r>
              <a:rPr lang="cs-CZ" dirty="0"/>
              <a:t>, video, 3D objekty a prostředí, hudba</a:t>
            </a:r>
            <a:r>
              <a:rPr lang="en-US" dirty="0"/>
              <a:t>,…</a:t>
            </a:r>
            <a:r>
              <a:rPr lang="cs-CZ"/>
              <a:t>)</a:t>
            </a:r>
            <a:endParaRPr lang="cs-CZ" dirty="0"/>
          </a:p>
          <a:p>
            <a:pPr marL="514350" indent="-514350">
              <a:buFont typeface="+mj-lt"/>
              <a:buAutoNum type="arabicPeriod"/>
            </a:pPr>
            <a:r>
              <a:rPr lang="cs-CZ" b="1" dirty="0"/>
              <a:t>Praktická cvičení</a:t>
            </a:r>
          </a:p>
          <a:p>
            <a:pPr lvl="1"/>
            <a:r>
              <a:rPr lang="cs-CZ" b="1" dirty="0"/>
              <a:t>Práce s vybranými AI nástroji v reálných scénářích, tvorba vlastních výstupů</a:t>
            </a:r>
          </a:p>
          <a:p>
            <a:pPr marL="457200" indent="-457200">
              <a:buFont typeface="+mj-lt"/>
              <a:buAutoNum type="arabicPeriod"/>
            </a:pPr>
            <a:r>
              <a:rPr lang="cs-CZ" b="1" dirty="0"/>
              <a:t>Doplňkové téma: Etika použití AI</a:t>
            </a:r>
          </a:p>
        </p:txBody>
      </p:sp>
      <p:pic>
        <p:nvPicPr>
          <p:cNvPr id="3" name="Obrázek 2">
            <a:extLst>
              <a:ext uri="{FF2B5EF4-FFF2-40B4-BE49-F238E27FC236}">
                <a16:creationId xmlns:a16="http://schemas.microsoft.com/office/drawing/2014/main" id="{130D5975-AB29-4F77-95B7-97008C871A39}"/>
              </a:ext>
            </a:extLst>
          </p:cNvPr>
          <p:cNvPicPr>
            <a:picLocks noChangeAspect="1"/>
          </p:cNvPicPr>
          <p:nvPr/>
        </p:nvPicPr>
        <p:blipFill>
          <a:blip r:embed="rId3"/>
          <a:stretch>
            <a:fillRect/>
          </a:stretch>
        </p:blipFill>
        <p:spPr>
          <a:xfrm>
            <a:off x="8645301" y="0"/>
            <a:ext cx="3572273" cy="6858000"/>
          </a:xfrm>
          <a:prstGeom prst="rect">
            <a:avLst/>
          </a:prstGeom>
        </p:spPr>
      </p:pic>
    </p:spTree>
    <p:extLst>
      <p:ext uri="{BB962C8B-B14F-4D97-AF65-F5344CB8AC3E}">
        <p14:creationId xmlns:p14="http://schemas.microsoft.com/office/powerpoint/2010/main" val="944516301"/>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29239" y="14886"/>
            <a:ext cx="8233626" cy="1243584"/>
          </a:xfrm>
        </p:spPr>
        <p:txBody>
          <a:bodyPr>
            <a:normAutofit/>
          </a:bodyPr>
          <a:lstStyle/>
          <a:p>
            <a:r>
              <a:rPr lang="cs-CZ" sz="3600" b="1" i="0" dirty="0">
                <a:solidFill>
                  <a:srgbClr val="282829"/>
                </a:solidFill>
                <a:effectLst/>
                <a:latin typeface="-apple-system"/>
              </a:rPr>
              <a:t>Připomenutí: Co je důležité při vytváření promptu?</a:t>
            </a: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90494" y="1240182"/>
            <a:ext cx="8006876" cy="5602932"/>
          </a:xfrm>
        </p:spPr>
        <p:txBody>
          <a:bodyPr>
            <a:normAutofit/>
          </a:bodyPr>
          <a:lstStyle/>
          <a:p>
            <a:r>
              <a:rPr lang="cs-CZ" sz="2000" b="1" dirty="0"/>
              <a:t>Negativní prompt:</a:t>
            </a:r>
          </a:p>
          <a:p>
            <a:pPr lvl="1"/>
            <a:r>
              <a:rPr lang="cs-CZ" sz="2000" dirty="0"/>
              <a:t>Definuje omezení nebo zakázané prvky, aby výstup lépe odpovídal našim požadavkům</a:t>
            </a:r>
          </a:p>
          <a:p>
            <a:pPr lvl="1"/>
            <a:r>
              <a:rPr lang="cs-CZ" sz="2000" i="1" dirty="0"/>
              <a:t>„Napiš reklamní text propagující nový nástroj pro hodnocení studentských prací. </a:t>
            </a:r>
            <a:r>
              <a:rPr lang="cs-CZ" sz="2000" b="1" i="1" dirty="0"/>
              <a:t>Nevkládej</a:t>
            </a:r>
            <a:r>
              <a:rPr lang="cs-CZ" sz="2000" i="1" dirty="0"/>
              <a:t> žádné informace o ceně nebo omezeních produktu a vynech přehnané sliby.“</a:t>
            </a:r>
          </a:p>
          <a:p>
            <a:r>
              <a:rPr lang="cs-CZ" sz="2000" b="1" dirty="0"/>
              <a:t>Iterace a experimentování</a:t>
            </a:r>
          </a:p>
          <a:p>
            <a:endParaRPr lang="cs-CZ" sz="2000" dirty="0"/>
          </a:p>
          <a:p>
            <a:pPr lvl="2"/>
            <a:endParaRPr lang="cs-CZ" dirty="0"/>
          </a:p>
        </p:txBody>
      </p:sp>
      <p:pic>
        <p:nvPicPr>
          <p:cNvPr id="6" name="Obrázek 5">
            <a:extLst>
              <a:ext uri="{FF2B5EF4-FFF2-40B4-BE49-F238E27FC236}">
                <a16:creationId xmlns:a16="http://schemas.microsoft.com/office/drawing/2014/main" id="{5EF41FAC-652B-08AF-4B59-4844E9D0A3C6}"/>
              </a:ext>
            </a:extLst>
          </p:cNvPr>
          <p:cNvPicPr>
            <a:picLocks noChangeAspect="1"/>
          </p:cNvPicPr>
          <p:nvPr/>
        </p:nvPicPr>
        <p:blipFill>
          <a:blip r:embed="rId3"/>
          <a:stretch>
            <a:fillRect/>
          </a:stretch>
        </p:blipFill>
        <p:spPr>
          <a:xfrm>
            <a:off x="8108006" y="0"/>
            <a:ext cx="4094630" cy="6858000"/>
          </a:xfrm>
          <a:prstGeom prst="rect">
            <a:avLst/>
          </a:prstGeom>
        </p:spPr>
      </p:pic>
    </p:spTree>
    <p:extLst>
      <p:ext uri="{BB962C8B-B14F-4D97-AF65-F5344CB8AC3E}">
        <p14:creationId xmlns:p14="http://schemas.microsoft.com/office/powerpoint/2010/main" val="2661123295"/>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7551" y="162931"/>
            <a:ext cx="7658859" cy="1243584"/>
          </a:xfrm>
        </p:spPr>
        <p:txBody>
          <a:bodyPr>
            <a:normAutofit/>
          </a:bodyPr>
          <a:lstStyle/>
          <a:p>
            <a:r>
              <a:rPr lang="cs-CZ" sz="3600" b="1" dirty="0">
                <a:solidFill>
                  <a:srgbClr val="282829"/>
                </a:solidFill>
                <a:latin typeface="-apple-system"/>
              </a:rPr>
              <a:t>Připomenutí: Co je důležité při vytváření promptu?</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6" y="1258923"/>
            <a:ext cx="7921094" cy="5742768"/>
          </a:xfrm>
        </p:spPr>
        <p:txBody>
          <a:bodyPr>
            <a:normAutofit/>
          </a:bodyPr>
          <a:lstStyle/>
          <a:p>
            <a:r>
              <a:rPr lang="cs-CZ" sz="2600" b="1" dirty="0"/>
              <a:t>Kontrola výsledků</a:t>
            </a:r>
          </a:p>
          <a:p>
            <a:pPr lvl="1"/>
            <a:r>
              <a:rPr lang="cs-CZ" sz="2200" dirty="0"/>
              <a:t>Veškeré výstupy a poskytnuté informace je třeba zkontrolovat a ověřit</a:t>
            </a:r>
          </a:p>
          <a:p>
            <a:pPr lvl="1"/>
            <a:r>
              <a:rPr lang="cs-CZ" sz="2200" dirty="0"/>
              <a:t>AI nástroje mohou tzv. „halucinovat“, tj. odpovědi a zdroje si vymýšlí. </a:t>
            </a:r>
          </a:p>
          <a:p>
            <a:pPr lvl="1"/>
            <a:r>
              <a:rPr lang="cs-CZ" sz="2200" dirty="0"/>
              <a:t>Poslední týdny-měsíce velký pokrok modelů v citování zdrojů</a:t>
            </a:r>
          </a:p>
          <a:p>
            <a:r>
              <a:rPr lang="cs-CZ" sz="2600" b="1" dirty="0"/>
              <a:t>Je vhodné dávat upřesňující pokyny</a:t>
            </a:r>
          </a:p>
          <a:p>
            <a:pPr lvl="1"/>
            <a:r>
              <a:rPr lang="cs-CZ" b="1" dirty="0"/>
              <a:t>Kde</a:t>
            </a:r>
            <a:r>
              <a:rPr lang="cs-CZ" dirty="0"/>
              <a:t> má chatbot hledat informace</a:t>
            </a:r>
          </a:p>
          <a:p>
            <a:pPr lvl="1"/>
            <a:r>
              <a:rPr lang="cs-CZ" b="1" dirty="0"/>
              <a:t>Zda má uvádět </a:t>
            </a:r>
            <a:r>
              <a:rPr lang="cs-CZ" dirty="0"/>
              <a:t>u informací zdroje</a:t>
            </a:r>
          </a:p>
          <a:p>
            <a:pPr lvl="1"/>
            <a:r>
              <a:rPr lang="cs-CZ" b="1" dirty="0"/>
              <a:t>Že si nemá vymýšlet</a:t>
            </a:r>
            <a:r>
              <a:rPr lang="cs-CZ" dirty="0"/>
              <a:t>. Že si má informaci </a:t>
            </a:r>
            <a:r>
              <a:rPr lang="cs-CZ" b="1" dirty="0"/>
              <a:t>ověřit</a:t>
            </a:r>
            <a:r>
              <a:rPr lang="cs-CZ" dirty="0"/>
              <a:t>.</a:t>
            </a:r>
          </a:p>
          <a:p>
            <a:pPr lvl="1"/>
            <a:r>
              <a:rPr lang="cs-CZ" i="1" dirty="0"/>
              <a:t>A další,…</a:t>
            </a:r>
          </a:p>
        </p:txBody>
      </p:sp>
      <p:pic>
        <p:nvPicPr>
          <p:cNvPr id="6" name="Obrázek 5">
            <a:extLst>
              <a:ext uri="{FF2B5EF4-FFF2-40B4-BE49-F238E27FC236}">
                <a16:creationId xmlns:a16="http://schemas.microsoft.com/office/drawing/2014/main" id="{B136CE71-751B-7BD2-63BA-838B5D5BBCCC}"/>
              </a:ext>
            </a:extLst>
          </p:cNvPr>
          <p:cNvPicPr>
            <a:picLocks noChangeAspect="1"/>
          </p:cNvPicPr>
          <p:nvPr/>
        </p:nvPicPr>
        <p:blipFill>
          <a:blip r:embed="rId3"/>
          <a:stretch>
            <a:fillRect/>
          </a:stretch>
        </p:blipFill>
        <p:spPr>
          <a:xfrm>
            <a:off x="8096063" y="0"/>
            <a:ext cx="4094630" cy="6858000"/>
          </a:xfrm>
          <a:prstGeom prst="rect">
            <a:avLst/>
          </a:prstGeom>
        </p:spPr>
      </p:pic>
    </p:spTree>
    <p:extLst>
      <p:ext uri="{BB962C8B-B14F-4D97-AF65-F5344CB8AC3E}">
        <p14:creationId xmlns:p14="http://schemas.microsoft.com/office/powerpoint/2010/main" val="4154308555"/>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83263" y="117873"/>
            <a:ext cx="7658859" cy="1243584"/>
          </a:xfrm>
        </p:spPr>
        <p:txBody>
          <a:bodyPr>
            <a:normAutofit/>
          </a:bodyPr>
          <a:lstStyle/>
          <a:p>
            <a:r>
              <a:rPr lang="cs-CZ" sz="3600" b="1" dirty="0">
                <a:solidFill>
                  <a:srgbClr val="282829"/>
                </a:solidFill>
                <a:latin typeface="-apple-system"/>
              </a:rPr>
              <a:t>Připomenutí: Co je důležité při vytváření promptu?</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5" y="1258923"/>
            <a:ext cx="8029441" cy="5742768"/>
          </a:xfrm>
        </p:spPr>
        <p:txBody>
          <a:bodyPr>
            <a:normAutofit/>
          </a:bodyPr>
          <a:lstStyle/>
          <a:p>
            <a:r>
              <a:rPr lang="cs-CZ" sz="2600" b="1" dirty="0"/>
              <a:t>Využití příkladů a šablon</a:t>
            </a:r>
          </a:p>
          <a:p>
            <a:pPr lvl="1"/>
            <a:r>
              <a:rPr lang="cs-CZ" dirty="0"/>
              <a:t>Pro začátečníky může být užitečné používat šablony nebo se inspirovat příklady promptů. </a:t>
            </a:r>
          </a:p>
          <a:p>
            <a:pPr lvl="1"/>
            <a:r>
              <a:rPr lang="cs-CZ" dirty="0"/>
              <a:t>To může poskytnout lepší představu o tom, jak formulovat efektivní prompty.</a:t>
            </a:r>
          </a:p>
          <a:p>
            <a:pPr lvl="1"/>
            <a:r>
              <a:rPr lang="cs-CZ" dirty="0">
                <a:hlinkClick r:id="rId3"/>
              </a:rPr>
              <a:t>https://chatveskole.cz/</a:t>
            </a:r>
            <a:endParaRPr lang="cs-CZ" dirty="0"/>
          </a:p>
        </p:txBody>
      </p:sp>
      <p:pic>
        <p:nvPicPr>
          <p:cNvPr id="3" name="Obrázek 2">
            <a:extLst>
              <a:ext uri="{FF2B5EF4-FFF2-40B4-BE49-F238E27FC236}">
                <a16:creationId xmlns:a16="http://schemas.microsoft.com/office/drawing/2014/main" id="{B86E5129-0348-4036-B015-692500744D05}"/>
              </a:ext>
            </a:extLst>
          </p:cNvPr>
          <p:cNvPicPr>
            <a:picLocks noChangeAspect="1"/>
          </p:cNvPicPr>
          <p:nvPr/>
        </p:nvPicPr>
        <p:blipFill>
          <a:blip r:embed="rId4"/>
          <a:stretch>
            <a:fillRect/>
          </a:stretch>
        </p:blipFill>
        <p:spPr>
          <a:xfrm>
            <a:off x="2815894" y="3622996"/>
            <a:ext cx="4678620" cy="3117131"/>
          </a:xfrm>
          <a:prstGeom prst="rect">
            <a:avLst/>
          </a:prstGeom>
        </p:spPr>
      </p:pic>
      <p:pic>
        <p:nvPicPr>
          <p:cNvPr id="8" name="Obrázek 7">
            <a:extLst>
              <a:ext uri="{FF2B5EF4-FFF2-40B4-BE49-F238E27FC236}">
                <a16:creationId xmlns:a16="http://schemas.microsoft.com/office/drawing/2014/main" id="{DB9EC25C-85C3-4CD2-BD1C-E3BF1A2F8D81}"/>
              </a:ext>
            </a:extLst>
          </p:cNvPr>
          <p:cNvPicPr>
            <a:picLocks noChangeAspect="1"/>
          </p:cNvPicPr>
          <p:nvPr/>
        </p:nvPicPr>
        <p:blipFill>
          <a:blip r:embed="rId5"/>
          <a:stretch>
            <a:fillRect/>
          </a:stretch>
        </p:blipFill>
        <p:spPr>
          <a:xfrm>
            <a:off x="8096063" y="0"/>
            <a:ext cx="4094630" cy="6858000"/>
          </a:xfrm>
          <a:prstGeom prst="rect">
            <a:avLst/>
          </a:prstGeom>
        </p:spPr>
      </p:pic>
    </p:spTree>
    <p:extLst>
      <p:ext uri="{BB962C8B-B14F-4D97-AF65-F5344CB8AC3E}">
        <p14:creationId xmlns:p14="http://schemas.microsoft.com/office/powerpoint/2010/main" val="807062204"/>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dirty="0">
                <a:latin typeface="Calibri" panose="020F0502020204030204" pitchFamily="34" charset="0"/>
              </a:rPr>
              <a:t>Etika použití AI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364508"/>
            <a:ext cx="6919177" cy="4813300"/>
          </a:xfrm>
        </p:spPr>
        <p:txBody>
          <a:bodyPr>
            <a:normAutofit/>
          </a:bodyPr>
          <a:lstStyle/>
          <a:p>
            <a:r>
              <a:rPr lang="cs-CZ" sz="2400" b="1" dirty="0"/>
              <a:t>Tří tovaryši a mluvící panna</a:t>
            </a:r>
          </a:p>
          <a:p>
            <a:pPr lvl="1"/>
            <a:r>
              <a:rPr lang="cs-CZ" dirty="0"/>
              <a:t>řezbář, krejčí a loutkář</a:t>
            </a:r>
          </a:p>
          <a:p>
            <a:r>
              <a:rPr lang="cs-CZ" sz="2400" b="1" dirty="0"/>
              <a:t>Moderní verze  </a:t>
            </a:r>
          </a:p>
          <a:p>
            <a:pPr lvl="1"/>
            <a:r>
              <a:rPr lang="it-IT" dirty="0"/>
              <a:t>autor učiva pro AI, programátor struktury AI a autor promptu</a:t>
            </a:r>
            <a:endParaRPr lang="cs-CZ" dirty="0"/>
          </a:p>
          <a:p>
            <a:r>
              <a:rPr lang="cs-CZ" sz="2400" b="1" dirty="0"/>
              <a:t>Komu z této trojice náleží autorská práva za produkt generativního AI? </a:t>
            </a:r>
          </a:p>
        </p:txBody>
      </p:sp>
      <p:pic>
        <p:nvPicPr>
          <p:cNvPr id="8" name="Obrázek 7">
            <a:extLst>
              <a:ext uri="{FF2B5EF4-FFF2-40B4-BE49-F238E27FC236}">
                <a16:creationId xmlns:a16="http://schemas.microsoft.com/office/drawing/2014/main" id="{1938CE7F-1CFA-5C28-1E9D-605702C88C75}"/>
              </a:ext>
            </a:extLst>
          </p:cNvPr>
          <p:cNvPicPr>
            <a:picLocks noChangeAspect="1"/>
          </p:cNvPicPr>
          <p:nvPr/>
        </p:nvPicPr>
        <p:blipFill>
          <a:blip r:embed="rId3"/>
          <a:stretch>
            <a:fillRect/>
          </a:stretch>
        </p:blipFill>
        <p:spPr>
          <a:xfrm>
            <a:off x="8210562" y="0"/>
            <a:ext cx="3966416" cy="6858000"/>
          </a:xfrm>
          <a:prstGeom prst="rect">
            <a:avLst/>
          </a:prstGeom>
        </p:spPr>
      </p:pic>
    </p:spTree>
    <p:extLst>
      <p:ext uri="{BB962C8B-B14F-4D97-AF65-F5344CB8AC3E}">
        <p14:creationId xmlns:p14="http://schemas.microsoft.com/office/powerpoint/2010/main" val="1287370603"/>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dirty="0">
                <a:latin typeface="Calibri" panose="020F0502020204030204" pitchFamily="34" charset="0"/>
              </a:rPr>
              <a:t>Etika použití AI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364508"/>
            <a:ext cx="7938912" cy="5493492"/>
          </a:xfrm>
        </p:spPr>
        <p:txBody>
          <a:bodyPr>
            <a:normAutofit lnSpcReduction="10000"/>
          </a:bodyPr>
          <a:lstStyle/>
          <a:p>
            <a:r>
              <a:rPr lang="cs-CZ" sz="2400" b="1" dirty="0"/>
              <a:t>Autorská práva a plagiátorství</a:t>
            </a:r>
          </a:p>
          <a:p>
            <a:pPr lvl="1"/>
            <a:r>
              <a:rPr lang="cs-CZ" sz="1800" b="1" dirty="0"/>
              <a:t>Autenticita obsahu:</a:t>
            </a:r>
            <a:r>
              <a:rPr lang="cs-CZ" sz="1800" dirty="0"/>
              <a:t> AI může vytvářet obsah založený na dílech jiných autorů, což vede k riziku plagiátorství.</a:t>
            </a:r>
          </a:p>
          <a:p>
            <a:pPr lvl="1"/>
            <a:r>
              <a:rPr lang="cs-CZ" sz="1800" b="1" dirty="0"/>
              <a:t>Ochrana duševního vlastnictví:</a:t>
            </a:r>
            <a:r>
              <a:rPr lang="cs-CZ" sz="1800" dirty="0"/>
              <a:t> Kdo vlastní práva na texty, obrázky či hudbu vytvořené AI?</a:t>
            </a:r>
          </a:p>
          <a:p>
            <a:r>
              <a:rPr lang="cs-CZ" sz="2400" b="1" dirty="0"/>
              <a:t>Šíření dezinformací</a:t>
            </a:r>
          </a:p>
          <a:p>
            <a:pPr lvl="1"/>
            <a:r>
              <a:rPr lang="cs-CZ" sz="1800" b="1" dirty="0"/>
              <a:t>Riziko falešných informací:</a:t>
            </a:r>
            <a:r>
              <a:rPr lang="cs-CZ" sz="1800" dirty="0"/>
              <a:t> Generativní nástroje mohou být zneužity k šíření nepravdivých zpráv nebo manipulování veřejného mínění.</a:t>
            </a:r>
          </a:p>
          <a:p>
            <a:pPr lvl="1"/>
            <a:r>
              <a:rPr lang="cs-CZ" sz="1800" b="1" dirty="0"/>
              <a:t>Odlišování skutečného od falešného:</a:t>
            </a:r>
            <a:r>
              <a:rPr lang="cs-CZ" sz="1800" dirty="0"/>
              <a:t> Jak zajistit autenticitu?</a:t>
            </a:r>
          </a:p>
          <a:p>
            <a:r>
              <a:rPr lang="cs-CZ" sz="2400" b="1" dirty="0"/>
              <a:t>Transparentnost a zodpovědnost</a:t>
            </a:r>
          </a:p>
          <a:p>
            <a:pPr lvl="1"/>
            <a:r>
              <a:rPr lang="cs-CZ" sz="1800" b="1" dirty="0"/>
              <a:t>Označování AI obsahu:</a:t>
            </a:r>
            <a:r>
              <a:rPr lang="cs-CZ" sz="1800" dirty="0"/>
              <a:t> Uživatelé by měli vědět, kdy komunikují nebo konzumují obsah generovaný AI.</a:t>
            </a:r>
          </a:p>
          <a:p>
            <a:pPr lvl="1"/>
            <a:r>
              <a:rPr lang="cs-CZ" sz="1800" b="1" dirty="0"/>
              <a:t>Zodpovědnost za chyby:</a:t>
            </a:r>
            <a:r>
              <a:rPr lang="cs-CZ" sz="1800" dirty="0"/>
              <a:t> Kdo nese právní a morální odpovědnost za škody způsobené chybným nebo neetickým obsahem?</a:t>
            </a:r>
          </a:p>
          <a:p>
            <a:r>
              <a:rPr lang="cs-CZ" sz="2400" b="1" dirty="0" err="1"/>
              <a:t>Bias</a:t>
            </a:r>
            <a:r>
              <a:rPr lang="cs-CZ" sz="2400" b="1" dirty="0"/>
              <a:t> (zaujatost) a diskriminace</a:t>
            </a:r>
          </a:p>
          <a:p>
            <a:pPr lvl="1"/>
            <a:r>
              <a:rPr lang="cs-CZ" sz="1800" b="1" dirty="0" err="1"/>
              <a:t>Bias</a:t>
            </a:r>
            <a:r>
              <a:rPr lang="cs-CZ" sz="1800" b="1" dirty="0"/>
              <a:t> v trénovacích datech:</a:t>
            </a:r>
            <a:r>
              <a:rPr lang="cs-CZ" sz="1800" dirty="0"/>
              <a:t> Generativní modely mohou odrážet a posilovat existující předsudky ve společnosti.</a:t>
            </a:r>
          </a:p>
          <a:p>
            <a:pPr lvl="1"/>
            <a:r>
              <a:rPr lang="cs-CZ" sz="1800" b="1" dirty="0"/>
              <a:t>Zodpovědnost vývojářů:</a:t>
            </a:r>
            <a:r>
              <a:rPr lang="cs-CZ" sz="1800" dirty="0"/>
              <a:t> Jak zajistit, aby výstupy AI byly etické a spravedlivé?</a:t>
            </a:r>
          </a:p>
        </p:txBody>
      </p:sp>
      <p:pic>
        <p:nvPicPr>
          <p:cNvPr id="4" name="Obrázek 3">
            <a:extLst>
              <a:ext uri="{FF2B5EF4-FFF2-40B4-BE49-F238E27FC236}">
                <a16:creationId xmlns:a16="http://schemas.microsoft.com/office/drawing/2014/main" id="{18B8B084-C02C-3D86-3E31-F669552CB71C}"/>
              </a:ext>
            </a:extLst>
          </p:cNvPr>
          <p:cNvPicPr>
            <a:picLocks noChangeAspect="1"/>
          </p:cNvPicPr>
          <p:nvPr/>
        </p:nvPicPr>
        <p:blipFill>
          <a:blip r:embed="rId3"/>
          <a:stretch>
            <a:fillRect/>
          </a:stretch>
        </p:blipFill>
        <p:spPr>
          <a:xfrm>
            <a:off x="8285443" y="0"/>
            <a:ext cx="3905250" cy="6800850"/>
          </a:xfrm>
          <a:prstGeom prst="rect">
            <a:avLst/>
          </a:prstGeom>
        </p:spPr>
      </p:pic>
    </p:spTree>
    <p:extLst>
      <p:ext uri="{BB962C8B-B14F-4D97-AF65-F5344CB8AC3E}">
        <p14:creationId xmlns:p14="http://schemas.microsoft.com/office/powerpoint/2010/main" val="3713521546"/>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dirty="0">
                <a:latin typeface="Calibri" panose="020F0502020204030204" pitchFamily="34" charset="0"/>
              </a:rPr>
              <a:t>Etika použití AI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364508"/>
            <a:ext cx="7971185" cy="5369696"/>
          </a:xfrm>
        </p:spPr>
        <p:txBody>
          <a:bodyPr>
            <a:noAutofit/>
          </a:bodyPr>
          <a:lstStyle/>
          <a:p>
            <a:r>
              <a:rPr lang="cs-CZ" sz="2400" b="1" dirty="0"/>
              <a:t>Etické zásady pro používání generativních AI nástrojů</a:t>
            </a:r>
          </a:p>
          <a:p>
            <a:pPr lvl="1"/>
            <a:r>
              <a:rPr lang="cs-CZ" dirty="0"/>
              <a:t>Mnoho organizací a vývojářů implementuje etické směrnice, které definují, co je a není přijatelné použití jejich nástrojů. Tyto směrnice mohou zahrnovat zákazy vytváření obsahu, který je škodlivý, zavádějící, nebo propaguje nenávist.</a:t>
            </a:r>
          </a:p>
          <a:p>
            <a:pPr lvl="1"/>
            <a:r>
              <a:rPr lang="cs-CZ" dirty="0"/>
              <a:t>Zakázané aplikace.</a:t>
            </a:r>
          </a:p>
          <a:p>
            <a:pPr lvl="1"/>
            <a:r>
              <a:rPr lang="cs-CZ" dirty="0"/>
              <a:t>Ochrana zranitelných skupin.</a:t>
            </a:r>
          </a:p>
          <a:p>
            <a:r>
              <a:rPr lang="cs-CZ" sz="2400" b="1" dirty="0"/>
              <a:t>Metodický pokyn ČVUT</a:t>
            </a:r>
          </a:p>
        </p:txBody>
      </p:sp>
      <p:pic>
        <p:nvPicPr>
          <p:cNvPr id="3" name="Obrázek 2">
            <a:extLst>
              <a:ext uri="{FF2B5EF4-FFF2-40B4-BE49-F238E27FC236}">
                <a16:creationId xmlns:a16="http://schemas.microsoft.com/office/drawing/2014/main" id="{9D7BE8DB-D11D-823E-85CF-B9ABA72303E2}"/>
              </a:ext>
            </a:extLst>
          </p:cNvPr>
          <p:cNvPicPr>
            <a:picLocks noChangeAspect="1"/>
          </p:cNvPicPr>
          <p:nvPr/>
        </p:nvPicPr>
        <p:blipFill>
          <a:blip r:embed="rId3"/>
          <a:stretch>
            <a:fillRect/>
          </a:stretch>
        </p:blipFill>
        <p:spPr>
          <a:xfrm>
            <a:off x="8285443" y="0"/>
            <a:ext cx="3905250" cy="6800850"/>
          </a:xfrm>
          <a:prstGeom prst="rect">
            <a:avLst/>
          </a:prstGeom>
        </p:spPr>
      </p:pic>
      <p:sp>
        <p:nvSpPr>
          <p:cNvPr id="6" name="TextovéPole 5">
            <a:extLst>
              <a:ext uri="{FF2B5EF4-FFF2-40B4-BE49-F238E27FC236}">
                <a16:creationId xmlns:a16="http://schemas.microsoft.com/office/drawing/2014/main" id="{A5C6A027-22C9-AB81-4096-F1EC6D7FEB0E}"/>
              </a:ext>
            </a:extLst>
          </p:cNvPr>
          <p:cNvSpPr txBox="1"/>
          <p:nvPr/>
        </p:nvSpPr>
        <p:spPr>
          <a:xfrm>
            <a:off x="858558" y="4981399"/>
            <a:ext cx="7057532" cy="1200329"/>
          </a:xfrm>
          <a:prstGeom prst="rect">
            <a:avLst/>
          </a:prstGeom>
          <a:noFill/>
        </p:spPr>
        <p:txBody>
          <a:bodyPr wrap="square">
            <a:spAutoFit/>
          </a:bodyPr>
          <a:lstStyle/>
          <a:p>
            <a:r>
              <a:rPr lang="cs-CZ" sz="2400" dirty="0">
                <a:hlinkClick r:id="rId4"/>
              </a:rPr>
              <a:t>https://www.cvut.cz/sites/default/files/content/d1dc93cd-5894-4521-b799-c7e715d3c59e/cs/20230922-metodicky-pokyn-c-52023.pdf</a:t>
            </a:r>
            <a:endParaRPr lang="cs-CZ" sz="2400" dirty="0"/>
          </a:p>
        </p:txBody>
      </p:sp>
    </p:spTree>
    <p:extLst>
      <p:ext uri="{BB962C8B-B14F-4D97-AF65-F5344CB8AC3E}">
        <p14:creationId xmlns:p14="http://schemas.microsoft.com/office/powerpoint/2010/main" val="962626803"/>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dirty="0">
                <a:latin typeface="Calibri" panose="020F0502020204030204" pitchFamily="34" charset="0"/>
              </a:rPr>
              <a:t>Etika použití AI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4" y="1364508"/>
            <a:ext cx="5240818" cy="4813300"/>
          </a:xfrm>
        </p:spPr>
        <p:txBody>
          <a:bodyPr>
            <a:noAutofit/>
          </a:bodyPr>
          <a:lstStyle/>
          <a:p>
            <a:r>
              <a:rPr lang="cs-CZ" sz="2400" b="1" dirty="0"/>
              <a:t>Filtrování a moderace obsahu</a:t>
            </a:r>
          </a:p>
          <a:p>
            <a:pPr lvl="1" eaLnBrk="0" fontAlgn="base" hangingPunct="0">
              <a:lnSpc>
                <a:spcPct val="100000"/>
              </a:lnSpc>
              <a:spcBef>
                <a:spcPct val="0"/>
              </a:spcBef>
              <a:spcAft>
                <a:spcPct val="0"/>
              </a:spcAft>
            </a:pPr>
            <a:r>
              <a:rPr kumimoji="0" lang="cs-CZ" altLang="cs-CZ" b="0" i="0" u="none" strike="noStrike" cap="none" normalizeH="0" baseline="0" dirty="0">
                <a:ln>
                  <a:noFill/>
                </a:ln>
                <a:solidFill>
                  <a:schemeClr val="tx1"/>
                </a:solidFill>
                <a:effectLst/>
              </a:rPr>
              <a:t>Ochrana uživatelů před závadným a potenciálně nebezpečným obsahem.</a:t>
            </a:r>
          </a:p>
          <a:p>
            <a:pPr lvl="1" eaLnBrk="0" fontAlgn="base" hangingPunct="0">
              <a:lnSpc>
                <a:spcPct val="100000"/>
              </a:lnSpc>
              <a:spcBef>
                <a:spcPct val="0"/>
              </a:spcBef>
              <a:spcAft>
                <a:spcPct val="0"/>
              </a:spcAft>
            </a:pPr>
            <a:r>
              <a:rPr kumimoji="0" lang="cs-CZ" altLang="cs-CZ" b="0" i="0" u="none" strike="noStrike" cap="none" normalizeH="0" baseline="0" dirty="0">
                <a:ln>
                  <a:noFill/>
                </a:ln>
                <a:solidFill>
                  <a:schemeClr val="tx1"/>
                </a:solidFill>
                <a:effectLst/>
              </a:rPr>
              <a:t>Zajištění souladu s právními požadavky a morálními principy.</a:t>
            </a:r>
          </a:p>
          <a:p>
            <a:pPr lvl="1" eaLnBrk="0" fontAlgn="base" hangingPunct="0">
              <a:lnSpc>
                <a:spcPct val="100000"/>
              </a:lnSpc>
              <a:spcBef>
                <a:spcPct val="0"/>
              </a:spcBef>
              <a:spcAft>
                <a:spcPct val="0"/>
              </a:spcAft>
            </a:pPr>
            <a:r>
              <a:rPr kumimoji="0" lang="cs-CZ" altLang="cs-CZ" b="0" i="0" u="none" strike="noStrike" cap="none" normalizeH="0" baseline="0" dirty="0">
                <a:ln>
                  <a:noFill/>
                </a:ln>
                <a:solidFill>
                  <a:schemeClr val="tx1"/>
                </a:solidFill>
                <a:effectLst/>
              </a:rPr>
              <a:t>Udržení integrity a důvěryhodnosti platformy. </a:t>
            </a:r>
          </a:p>
          <a:p>
            <a:pPr lvl="1" eaLnBrk="0" fontAlgn="base" hangingPunct="0">
              <a:lnSpc>
                <a:spcPct val="100000"/>
              </a:lnSpc>
              <a:spcBef>
                <a:spcPct val="0"/>
              </a:spcBef>
              <a:spcAft>
                <a:spcPct val="0"/>
              </a:spcAft>
            </a:pPr>
            <a:r>
              <a:rPr lang="cs-CZ" altLang="cs-CZ" dirty="0"/>
              <a:t>Mechanismy:</a:t>
            </a:r>
          </a:p>
          <a:p>
            <a:pPr lvl="2" eaLnBrk="0" fontAlgn="base" hangingPunct="0">
              <a:lnSpc>
                <a:spcPct val="100000"/>
              </a:lnSpc>
              <a:spcBef>
                <a:spcPct val="0"/>
              </a:spcBef>
              <a:spcAft>
                <a:spcPct val="0"/>
              </a:spcAft>
            </a:pPr>
            <a:r>
              <a:rPr lang="cs-CZ" sz="2400" kern="100" dirty="0">
                <a:ea typeface="Aptos" panose="020B0004020202020204" pitchFamily="34" charset="0"/>
                <a:cs typeface="Times New Roman" panose="02020603050405020304" pitchFamily="18" charset="0"/>
              </a:rPr>
              <a:t>Automatické techniky</a:t>
            </a:r>
          </a:p>
          <a:p>
            <a:pPr lvl="2" eaLnBrk="0" fontAlgn="base" hangingPunct="0">
              <a:lnSpc>
                <a:spcPct val="100000"/>
              </a:lnSpc>
              <a:spcBef>
                <a:spcPct val="0"/>
              </a:spcBef>
              <a:spcAft>
                <a:spcPct val="0"/>
              </a:spcAft>
            </a:pPr>
            <a:r>
              <a:rPr lang="cs-CZ" sz="2400" kern="100" dirty="0">
                <a:ea typeface="Aptos" panose="020B0004020202020204" pitchFamily="34" charset="0"/>
                <a:cs typeface="Times New Roman" panose="02020603050405020304" pitchFamily="18" charset="0"/>
              </a:rPr>
              <a:t>Manuální přezkoumávání (moderování)</a:t>
            </a:r>
            <a:endParaRPr lang="cs-CZ" sz="2400" dirty="0"/>
          </a:p>
        </p:txBody>
      </p:sp>
      <p:pic>
        <p:nvPicPr>
          <p:cNvPr id="4" name="Obrázek 3">
            <a:extLst>
              <a:ext uri="{FF2B5EF4-FFF2-40B4-BE49-F238E27FC236}">
                <a16:creationId xmlns:a16="http://schemas.microsoft.com/office/drawing/2014/main" id="{644CCCC5-AF5A-80DB-CACF-23D285A06D2F}"/>
              </a:ext>
            </a:extLst>
          </p:cNvPr>
          <p:cNvPicPr>
            <a:picLocks noChangeAspect="1"/>
          </p:cNvPicPr>
          <p:nvPr/>
        </p:nvPicPr>
        <p:blipFill>
          <a:blip r:embed="rId3"/>
          <a:stretch>
            <a:fillRect/>
          </a:stretch>
        </p:blipFill>
        <p:spPr>
          <a:xfrm>
            <a:off x="5647018" y="306941"/>
            <a:ext cx="6543675" cy="6134100"/>
          </a:xfrm>
          <a:prstGeom prst="rect">
            <a:avLst/>
          </a:prstGeom>
        </p:spPr>
      </p:pic>
    </p:spTree>
    <p:extLst>
      <p:ext uri="{BB962C8B-B14F-4D97-AF65-F5344CB8AC3E}">
        <p14:creationId xmlns:p14="http://schemas.microsoft.com/office/powerpoint/2010/main" val="2580455850"/>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dirty="0">
                <a:latin typeface="Calibri" panose="020F0502020204030204" pitchFamily="34" charset="0"/>
              </a:rPr>
              <a:t>Etika použití AI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2" y="1364508"/>
            <a:ext cx="8154813" cy="5436342"/>
          </a:xfrm>
        </p:spPr>
        <p:txBody>
          <a:bodyPr>
            <a:noAutofit/>
          </a:bodyPr>
          <a:lstStyle/>
          <a:p>
            <a:r>
              <a:rPr lang="cs-CZ" sz="2400" b="1" dirty="0"/>
              <a:t>Omezení na základě použití</a:t>
            </a:r>
          </a:p>
          <a:p>
            <a:pPr lvl="1"/>
            <a:r>
              <a:rPr lang="cs-CZ" sz="2200" dirty="0"/>
              <a:t>Licenční podmínky (jaký typ obsahu lze generovat)</a:t>
            </a:r>
          </a:p>
          <a:p>
            <a:pPr lvl="1"/>
            <a:r>
              <a:rPr lang="cs-CZ" sz="2200" dirty="0"/>
              <a:t>Kontrola přístupu (omezení počtu generovaných děl nebo času)</a:t>
            </a:r>
          </a:p>
          <a:p>
            <a:r>
              <a:rPr lang="cs-CZ" sz="2400" b="1" dirty="0"/>
              <a:t>Edukace a zvyšování povědomí uživatelů</a:t>
            </a:r>
          </a:p>
          <a:p>
            <a:pPr lvl="1"/>
            <a:r>
              <a:rPr lang="cs-CZ" sz="2200" dirty="0"/>
              <a:t>Školení a směrnice (nejlepší postupy pro bezpečné používání AI)</a:t>
            </a:r>
          </a:p>
          <a:p>
            <a:pPr lvl="1"/>
            <a:r>
              <a:rPr lang="cs-CZ" sz="2200" dirty="0"/>
              <a:t>Zvyšování všeobecného povědomí</a:t>
            </a:r>
          </a:p>
          <a:p>
            <a:r>
              <a:rPr lang="cs-CZ" sz="2400" b="1" dirty="0"/>
              <a:t>Technologie pro detekci zneužití</a:t>
            </a:r>
          </a:p>
          <a:p>
            <a:pPr lvl="1"/>
            <a:r>
              <a:rPr lang="cs-CZ" sz="2200" dirty="0"/>
              <a:t>Monitorování neetického použití v reálném čase.</a:t>
            </a:r>
          </a:p>
          <a:p>
            <a:pPr lvl="1"/>
            <a:r>
              <a:rPr lang="cs-CZ" sz="2200" dirty="0"/>
              <a:t>Systémy pro detekci falešného obsahu</a:t>
            </a:r>
          </a:p>
          <a:p>
            <a:pPr lvl="1"/>
            <a:r>
              <a:rPr lang="cs-CZ" sz="2200" dirty="0"/>
              <a:t>Automatická detekce </a:t>
            </a:r>
            <a:r>
              <a:rPr lang="cs-CZ" sz="2200" dirty="0" err="1"/>
              <a:t>biasu</a:t>
            </a:r>
            <a:r>
              <a:rPr lang="cs-CZ" sz="2200" dirty="0"/>
              <a:t> (zaujatosti</a:t>
            </a:r>
            <a:r>
              <a:rPr lang="cs-CZ" dirty="0"/>
              <a:t>)</a:t>
            </a:r>
          </a:p>
          <a:p>
            <a:r>
              <a:rPr lang="cs-CZ" sz="2400" b="1" dirty="0"/>
              <a:t>Právní a regulační rámec</a:t>
            </a:r>
          </a:p>
          <a:p>
            <a:pPr lvl="1"/>
            <a:r>
              <a:rPr lang="cs-CZ" sz="2200" dirty="0"/>
              <a:t>Národní a mezinárodní regulace (zákony týkající se autorských práv, ochrany osobních údajů, a zákazy vytváření a šíření škodlivého obsahu)</a:t>
            </a:r>
          </a:p>
        </p:txBody>
      </p:sp>
      <p:pic>
        <p:nvPicPr>
          <p:cNvPr id="3" name="Obrázek 2">
            <a:extLst>
              <a:ext uri="{FF2B5EF4-FFF2-40B4-BE49-F238E27FC236}">
                <a16:creationId xmlns:a16="http://schemas.microsoft.com/office/drawing/2014/main" id="{445C150B-4A87-AEA6-005F-C5046BED0B88}"/>
              </a:ext>
            </a:extLst>
          </p:cNvPr>
          <p:cNvPicPr>
            <a:picLocks noChangeAspect="1"/>
          </p:cNvPicPr>
          <p:nvPr/>
        </p:nvPicPr>
        <p:blipFill>
          <a:blip r:embed="rId3"/>
          <a:stretch>
            <a:fillRect/>
          </a:stretch>
        </p:blipFill>
        <p:spPr>
          <a:xfrm>
            <a:off x="8285443" y="0"/>
            <a:ext cx="3905250" cy="6800850"/>
          </a:xfrm>
          <a:prstGeom prst="rect">
            <a:avLst/>
          </a:prstGeom>
        </p:spPr>
      </p:pic>
    </p:spTree>
    <p:extLst>
      <p:ext uri="{BB962C8B-B14F-4D97-AF65-F5344CB8AC3E}">
        <p14:creationId xmlns:p14="http://schemas.microsoft.com/office/powerpoint/2010/main" val="2149797945"/>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dirty="0">
                <a:latin typeface="Calibri" panose="020F0502020204030204" pitchFamily="34" charset="0"/>
              </a:rPr>
              <a:t>Shrnutí dnešního školení</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386661" y="1392259"/>
            <a:ext cx="8306594" cy="5125549"/>
          </a:xfrm>
        </p:spPr>
        <p:txBody>
          <a:bodyPr>
            <a:normAutofit/>
          </a:bodyPr>
          <a:lstStyle/>
          <a:p>
            <a:r>
              <a:rPr lang="cs-CZ" b="1" dirty="0"/>
              <a:t>Další praktické ukázky AI nástrojů: </a:t>
            </a:r>
            <a:r>
              <a:rPr lang="cs-CZ" dirty="0"/>
              <a:t>novinky od minulého školení, AI Persony</a:t>
            </a:r>
            <a:endParaRPr lang="en-US" dirty="0"/>
          </a:p>
          <a:p>
            <a:r>
              <a:rPr lang="cs-CZ" b="1" dirty="0"/>
              <a:t>AI integrovaná v systémech pro řízení výuky</a:t>
            </a:r>
            <a:r>
              <a:rPr lang="cs-CZ" dirty="0"/>
              <a:t> (MS Teams, Moodle)</a:t>
            </a:r>
            <a:endParaRPr lang="en-US" dirty="0"/>
          </a:p>
          <a:p>
            <a:r>
              <a:rPr lang="cs-CZ" b="1" dirty="0"/>
              <a:t>Specializované AI nástroje pro generování různých druhů výstupů</a:t>
            </a:r>
            <a:r>
              <a:rPr lang="en-US" b="1" dirty="0"/>
              <a:t> </a:t>
            </a:r>
            <a:r>
              <a:rPr lang="cs-CZ" dirty="0"/>
              <a:t>(</a:t>
            </a:r>
            <a:r>
              <a:rPr lang="en-US" dirty="0"/>
              <a:t>o</a:t>
            </a:r>
            <a:r>
              <a:rPr lang="cs-CZ" dirty="0" err="1"/>
              <a:t>braz</a:t>
            </a:r>
            <a:r>
              <a:rPr lang="cs-CZ" dirty="0"/>
              <a:t>, video, 3D objekty a prostředí, hudba</a:t>
            </a:r>
            <a:r>
              <a:rPr lang="en-US" dirty="0"/>
              <a:t>,…</a:t>
            </a:r>
            <a:r>
              <a:rPr lang="cs-CZ" dirty="0"/>
              <a:t>)</a:t>
            </a:r>
          </a:p>
          <a:p>
            <a:r>
              <a:rPr lang="cs-CZ" b="1" dirty="0"/>
              <a:t>Praktická cvičení</a:t>
            </a:r>
            <a:endParaRPr lang="cs-CZ" dirty="0"/>
          </a:p>
          <a:p>
            <a:r>
              <a:rPr lang="cs-CZ" b="1" dirty="0"/>
              <a:t>Doplňkové téma: Etika použití AI</a:t>
            </a:r>
          </a:p>
          <a:p>
            <a:pPr marL="0" indent="0">
              <a:buNone/>
            </a:pPr>
            <a:endParaRPr lang="cs-CZ" sz="2400" b="1" dirty="0"/>
          </a:p>
          <a:p>
            <a:endParaRPr lang="cs-CZ" sz="2400" b="1" dirty="0"/>
          </a:p>
          <a:p>
            <a:endParaRPr lang="cs-CZ" sz="2400" b="1" dirty="0"/>
          </a:p>
          <a:p>
            <a:endParaRPr lang="cs-CZ" sz="1800" dirty="0"/>
          </a:p>
        </p:txBody>
      </p:sp>
      <p:pic>
        <p:nvPicPr>
          <p:cNvPr id="3" name="Obrázek 2">
            <a:extLst>
              <a:ext uri="{FF2B5EF4-FFF2-40B4-BE49-F238E27FC236}">
                <a16:creationId xmlns:a16="http://schemas.microsoft.com/office/drawing/2014/main" id="{0EA92163-3B81-4B87-986F-466B1BA8CFAE}"/>
              </a:ext>
            </a:extLst>
          </p:cNvPr>
          <p:cNvPicPr>
            <a:picLocks noChangeAspect="1"/>
          </p:cNvPicPr>
          <p:nvPr/>
        </p:nvPicPr>
        <p:blipFill>
          <a:blip r:embed="rId3"/>
          <a:stretch>
            <a:fillRect/>
          </a:stretch>
        </p:blipFill>
        <p:spPr>
          <a:xfrm>
            <a:off x="10011655" y="0"/>
            <a:ext cx="2179038" cy="6858000"/>
          </a:xfrm>
          <a:prstGeom prst="rect">
            <a:avLst/>
          </a:prstGeom>
        </p:spPr>
      </p:pic>
    </p:spTree>
    <p:extLst>
      <p:ext uri="{BB962C8B-B14F-4D97-AF65-F5344CB8AC3E}">
        <p14:creationId xmlns:p14="http://schemas.microsoft.com/office/powerpoint/2010/main" val="1345068924"/>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dirty="0">
                <a:latin typeface="Calibri" panose="020F0502020204030204" pitchFamily="34" charset="0"/>
              </a:rPr>
              <a:t>Děkuji za pozornost</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4" y="1392259"/>
            <a:ext cx="5808897" cy="5125549"/>
          </a:xfrm>
        </p:spPr>
        <p:txBody>
          <a:bodyPr>
            <a:normAutofit/>
          </a:bodyPr>
          <a:lstStyle/>
          <a:p>
            <a:r>
              <a:rPr lang="cs-CZ" sz="2400" dirty="0"/>
              <a:t>Nyní je prostor pro Vaše dotazy</a:t>
            </a:r>
            <a:r>
              <a:rPr lang="en-US" sz="2400" dirty="0"/>
              <a:t>, post</a:t>
            </a:r>
            <a:r>
              <a:rPr lang="cs-CZ" sz="2400" dirty="0" err="1"/>
              <a:t>řehy</a:t>
            </a:r>
            <a:r>
              <a:rPr lang="cs-CZ" sz="2400" dirty="0"/>
              <a:t> a diskuzi</a:t>
            </a:r>
          </a:p>
          <a:p>
            <a:endParaRPr lang="cs-CZ" sz="2400" dirty="0"/>
          </a:p>
          <a:p>
            <a:endParaRPr lang="cs-CZ" sz="2400" dirty="0"/>
          </a:p>
          <a:p>
            <a:pPr lvl="1"/>
            <a:endParaRPr lang="cs-CZ" sz="2000" b="1" dirty="0"/>
          </a:p>
          <a:p>
            <a:endParaRPr lang="cs-CZ" sz="2400" b="1" dirty="0"/>
          </a:p>
          <a:p>
            <a:endParaRPr lang="cs-CZ" sz="2400" b="1" dirty="0"/>
          </a:p>
          <a:p>
            <a:endParaRPr lang="cs-CZ" sz="1800" dirty="0"/>
          </a:p>
        </p:txBody>
      </p:sp>
      <p:pic>
        <p:nvPicPr>
          <p:cNvPr id="4" name="Obrázek 3">
            <a:extLst>
              <a:ext uri="{FF2B5EF4-FFF2-40B4-BE49-F238E27FC236}">
                <a16:creationId xmlns:a16="http://schemas.microsoft.com/office/drawing/2014/main" id="{9238C7E7-F74C-4624-8424-8940CC88B43F}"/>
              </a:ext>
            </a:extLst>
          </p:cNvPr>
          <p:cNvPicPr>
            <a:picLocks noChangeAspect="1"/>
          </p:cNvPicPr>
          <p:nvPr/>
        </p:nvPicPr>
        <p:blipFill>
          <a:blip r:embed="rId3"/>
          <a:stretch>
            <a:fillRect/>
          </a:stretch>
        </p:blipFill>
        <p:spPr>
          <a:xfrm>
            <a:off x="6772373" y="0"/>
            <a:ext cx="5483581" cy="6858000"/>
          </a:xfrm>
          <a:prstGeom prst="rect">
            <a:avLst/>
          </a:prstGeom>
        </p:spPr>
      </p:pic>
    </p:spTree>
    <p:extLst>
      <p:ext uri="{BB962C8B-B14F-4D97-AF65-F5344CB8AC3E}">
        <p14:creationId xmlns:p14="http://schemas.microsoft.com/office/powerpoint/2010/main" val="3019856496"/>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1892" y="162931"/>
            <a:ext cx="7658859" cy="1243584"/>
          </a:xfrm>
        </p:spPr>
        <p:txBody>
          <a:bodyPr>
            <a:normAutofit/>
          </a:bodyPr>
          <a:lstStyle/>
          <a:p>
            <a:r>
              <a:rPr lang="cs-CZ" sz="3600" b="1" dirty="0">
                <a:latin typeface="+mn-lt"/>
              </a:rPr>
              <a:t>Starší i nové zdroje informací</a:t>
            </a:r>
            <a:endParaRPr lang="en-US" sz="36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10359900" cy="5562202"/>
          </a:xfrm>
        </p:spPr>
        <p:txBody>
          <a:bodyPr>
            <a:noAutofit/>
          </a:bodyPr>
          <a:lstStyle/>
          <a:p>
            <a:pPr marL="230400" indent="-230400"/>
            <a:r>
              <a:rPr lang="cs-CZ" sz="2000" b="1" dirty="0"/>
              <a:t>Umělá inteligence do škol </a:t>
            </a:r>
            <a:r>
              <a:rPr lang="cs-CZ" sz="2000" b="1" dirty="0">
                <a:hlinkClick r:id="rId3"/>
              </a:rPr>
              <a:t>https://aidoskol.cz/umela-inteligence-do-skol</a:t>
            </a:r>
            <a:endParaRPr lang="cs-CZ" sz="2000" b="1" dirty="0"/>
          </a:p>
          <a:p>
            <a:pPr marL="536400" lvl="6" indent="-342900"/>
            <a:r>
              <a:rPr lang="cs-CZ" sz="2000" dirty="0"/>
              <a:t>Komplexní přehled o využití umělé AI ve vzdělávání v České republice. </a:t>
            </a:r>
          </a:p>
          <a:p>
            <a:pPr marL="536400" lvl="6" indent="-342900"/>
            <a:r>
              <a:rPr lang="cs-CZ" sz="2000" dirty="0"/>
              <a:t>Materiály a návody pro učitele, odkazy na další AI nástroje.</a:t>
            </a:r>
          </a:p>
          <a:p>
            <a:pPr marL="536400" lvl="6" indent="-342900"/>
            <a:r>
              <a:rPr lang="cs-CZ" sz="2000" dirty="0"/>
              <a:t>Školení a </a:t>
            </a:r>
            <a:r>
              <a:rPr lang="cs-CZ" sz="2000" dirty="0" err="1"/>
              <a:t>webináře</a:t>
            </a:r>
            <a:r>
              <a:rPr lang="cs-CZ" sz="2000" dirty="0"/>
              <a:t> </a:t>
            </a:r>
          </a:p>
          <a:p>
            <a:r>
              <a:rPr lang="cs-CZ" sz="2000" b="1" dirty="0">
                <a:hlinkClick r:id="rId4"/>
              </a:rPr>
              <a:t>Aidetem.cz</a:t>
            </a:r>
            <a:r>
              <a:rPr lang="cs-CZ" sz="2000" dirty="0"/>
              <a:t>:</a:t>
            </a:r>
            <a:br>
              <a:rPr lang="cs-CZ" sz="2000" dirty="0"/>
            </a:br>
            <a:r>
              <a:rPr lang="cs-CZ" sz="2000" dirty="0"/>
              <a:t>Podpora implementace AI ve výuce, materiály a nástroje pro učitele k efektivnímu využívání AI.</a:t>
            </a:r>
          </a:p>
          <a:p>
            <a:r>
              <a:rPr lang="cs-CZ" sz="2000" b="1" dirty="0">
                <a:hlinkClick r:id="rId5"/>
              </a:rPr>
              <a:t>Chat ve škole</a:t>
            </a:r>
            <a:r>
              <a:rPr lang="cs-CZ" sz="2000" dirty="0"/>
              <a:t>:</a:t>
            </a:r>
          </a:p>
          <a:p>
            <a:pPr marL="230400" indent="-230400">
              <a:buNone/>
            </a:pPr>
            <a:r>
              <a:rPr lang="cs-CZ" sz="2000" dirty="0"/>
              <a:t>	AI chatboti jako asistenti pro vysvětlování učiva a zodpovídání studentských dotazů. Ukázkové prompty.</a:t>
            </a:r>
          </a:p>
          <a:p>
            <a:r>
              <a:rPr lang="cs-CZ" sz="2000" b="1" dirty="0">
                <a:hlinkClick r:id="rId6"/>
              </a:rPr>
              <a:t>Revize.edu.cz/</a:t>
            </a:r>
            <a:r>
              <a:rPr lang="cs-CZ" sz="2000" b="1" dirty="0" err="1">
                <a:hlinkClick r:id="rId6"/>
              </a:rPr>
              <a:t>ai</a:t>
            </a:r>
            <a:r>
              <a:rPr lang="cs-CZ" sz="2000" dirty="0"/>
              <a:t>:</a:t>
            </a:r>
            <a:br>
              <a:rPr lang="cs-CZ" sz="2000" dirty="0"/>
            </a:br>
            <a:r>
              <a:rPr lang="cs-CZ" sz="2000" dirty="0"/>
              <a:t>Iniciativa ministerstva školství pro zavedení AI do českého vzdělávání, materiály a doporučení.</a:t>
            </a:r>
          </a:p>
          <a:p>
            <a:r>
              <a:rPr lang="cs-CZ" sz="2000" dirty="0"/>
              <a:t>A řada dalších zdrojů:</a:t>
            </a:r>
          </a:p>
          <a:p>
            <a:pPr lvl="1"/>
            <a:r>
              <a:rPr lang="cs-CZ" sz="2000" dirty="0">
                <a:hlinkClick r:id="rId7"/>
              </a:rPr>
              <a:t>https://www.ucimsai.cz/navody/</a:t>
            </a:r>
            <a:endParaRPr lang="cs-CZ" sz="2000" dirty="0"/>
          </a:p>
          <a:p>
            <a:pPr lvl="1"/>
            <a:r>
              <a:rPr lang="cs-CZ" sz="2000" dirty="0">
                <a:hlinkClick r:id="rId8"/>
              </a:rPr>
              <a:t>https://aireaktor.ujep.cz/</a:t>
            </a:r>
            <a:endParaRPr lang="cs-CZ" sz="2000" dirty="0"/>
          </a:p>
          <a:p>
            <a:pPr lvl="1"/>
            <a:endParaRPr lang="cs-CZ" dirty="0"/>
          </a:p>
          <a:p>
            <a:endParaRPr lang="cs-CZ" sz="2000" dirty="0"/>
          </a:p>
        </p:txBody>
      </p:sp>
      <p:pic>
        <p:nvPicPr>
          <p:cNvPr id="9" name="Obrázek 8">
            <a:extLst>
              <a:ext uri="{FF2B5EF4-FFF2-40B4-BE49-F238E27FC236}">
                <a16:creationId xmlns:a16="http://schemas.microsoft.com/office/drawing/2014/main" id="{A2312659-7C2D-4A44-A0C9-5C5707AE25F6}"/>
              </a:ext>
            </a:extLst>
          </p:cNvPr>
          <p:cNvPicPr>
            <a:picLocks noChangeAspect="1"/>
          </p:cNvPicPr>
          <p:nvPr/>
        </p:nvPicPr>
        <p:blipFill>
          <a:blip r:embed="rId9"/>
          <a:stretch>
            <a:fillRect/>
          </a:stretch>
        </p:blipFill>
        <p:spPr>
          <a:xfrm>
            <a:off x="10372725" y="18157"/>
            <a:ext cx="1819275" cy="6858000"/>
          </a:xfrm>
          <a:prstGeom prst="rect">
            <a:avLst/>
          </a:prstGeom>
        </p:spPr>
      </p:pic>
    </p:spTree>
    <p:extLst>
      <p:ext uri="{BB962C8B-B14F-4D97-AF65-F5344CB8AC3E}">
        <p14:creationId xmlns:p14="http://schemas.microsoft.com/office/powerpoint/2010/main" val="1804073943"/>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79785" y="52214"/>
            <a:ext cx="10115386" cy="1243584"/>
          </a:xfrm>
        </p:spPr>
        <p:txBody>
          <a:bodyPr>
            <a:normAutofit/>
          </a:bodyPr>
          <a:lstStyle/>
          <a:p>
            <a:r>
              <a:rPr lang="cs-CZ" sz="3600" b="1" dirty="0">
                <a:solidFill>
                  <a:srgbClr val="282829"/>
                </a:solidFill>
                <a:latin typeface="-apple-system"/>
              </a:rPr>
              <a:t>Nejznámější </a:t>
            </a:r>
            <a:r>
              <a:rPr lang="cs-CZ" sz="3600" b="1" dirty="0" err="1">
                <a:solidFill>
                  <a:srgbClr val="282829"/>
                </a:solidFill>
                <a:latin typeface="-apple-system"/>
              </a:rPr>
              <a:t>chatbot</a:t>
            </a:r>
            <a:r>
              <a:rPr lang="en-US" sz="3600" b="1" dirty="0">
                <a:solidFill>
                  <a:srgbClr val="282829"/>
                </a:solidFill>
                <a:latin typeface="-apple-system"/>
              </a:rPr>
              <a:t>y</a:t>
            </a:r>
            <a:r>
              <a:rPr lang="cs-CZ" sz="3600" b="1" dirty="0">
                <a:solidFill>
                  <a:srgbClr val="282829"/>
                </a:solidFill>
                <a:latin typeface="-apple-system"/>
              </a:rPr>
              <a:t> nad jazykovými modely a novinky od minulého školení</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10115386" cy="5562202"/>
          </a:xfrm>
        </p:spPr>
        <p:txBody>
          <a:bodyPr>
            <a:noAutofit/>
          </a:bodyPr>
          <a:lstStyle/>
          <a:p>
            <a:pPr marL="342900" indent="-342900"/>
            <a:r>
              <a:rPr lang="cs-CZ" sz="1800" dirty="0"/>
              <a:t>Konkurenční prostředí, stále přibývají nové funkce, ale také přibývá placených verzí</a:t>
            </a:r>
          </a:p>
          <a:p>
            <a:pPr marL="342900" indent="-342900"/>
            <a:r>
              <a:rPr lang="cs-CZ" sz="1800" b="1" dirty="0" err="1"/>
              <a:t>ChatGPT</a:t>
            </a:r>
            <a:r>
              <a:rPr lang="cs-CZ" sz="1800" b="1" dirty="0"/>
              <a:t>: </a:t>
            </a:r>
            <a:r>
              <a:rPr lang="cs-CZ" sz="1800" dirty="0">
                <a:hlinkClick r:id="rId3"/>
              </a:rPr>
              <a:t>https://chatgpt.com/</a:t>
            </a:r>
            <a:endParaRPr lang="cs-CZ" sz="1800" dirty="0"/>
          </a:p>
          <a:p>
            <a:pPr marL="800100" lvl="1" indent="-342900"/>
            <a:r>
              <a:rPr lang="cs-CZ" sz="1800" dirty="0"/>
              <a:t>Stále nejpoužívanější AI </a:t>
            </a:r>
            <a:r>
              <a:rPr lang="cs-CZ" sz="1800" dirty="0" err="1"/>
              <a:t>Chatbot</a:t>
            </a:r>
            <a:endParaRPr lang="cs-CZ" sz="1800" dirty="0"/>
          </a:p>
          <a:p>
            <a:pPr marL="800100" lvl="1" indent="-342900"/>
            <a:r>
              <a:rPr lang="cs-CZ" sz="1800" dirty="0"/>
              <a:t>V neplacené verzi omezené funkce</a:t>
            </a:r>
          </a:p>
          <a:p>
            <a:pPr marL="342900" indent="-342900"/>
            <a:r>
              <a:rPr lang="cs-CZ" sz="1800" b="1" dirty="0"/>
              <a:t>Microsoft 365 </a:t>
            </a:r>
            <a:r>
              <a:rPr lang="cs-CZ" sz="1800" b="1" dirty="0" err="1"/>
              <a:t>Copilot</a:t>
            </a:r>
            <a:r>
              <a:rPr lang="cs-CZ" sz="1800" b="1" dirty="0"/>
              <a:t> (M365 Chat) </a:t>
            </a:r>
            <a:r>
              <a:rPr lang="cs-CZ" sz="1800" dirty="0">
                <a:hlinkClick r:id="rId4"/>
              </a:rPr>
              <a:t>https://copilot.cloud.microsoft/</a:t>
            </a:r>
            <a:endParaRPr lang="cs-CZ" sz="1800" dirty="0"/>
          </a:p>
          <a:p>
            <a:pPr marL="800100" lvl="1" indent="-342900"/>
            <a:r>
              <a:rPr lang="cs-CZ" sz="1800" dirty="0"/>
              <a:t>Integrace do MS Office, přímý přístup MS Office k datům</a:t>
            </a:r>
          </a:p>
          <a:p>
            <a:pPr marL="800100" lvl="1" indent="-342900"/>
            <a:r>
              <a:rPr lang="cs-CZ" sz="1800" dirty="0"/>
              <a:t>Vyžaduje licenci </a:t>
            </a:r>
            <a:r>
              <a:rPr lang="cs-CZ" sz="1800" dirty="0" err="1"/>
              <a:t>Microdoft</a:t>
            </a:r>
            <a:r>
              <a:rPr lang="cs-CZ" sz="1800" dirty="0"/>
              <a:t> 365, dostupný v rámci licence ČVUT:</a:t>
            </a:r>
          </a:p>
          <a:p>
            <a:pPr marL="1257300" lvl="2" indent="-342900"/>
            <a:r>
              <a:rPr lang="cs-CZ" sz="1800" dirty="0"/>
              <a:t>Chráněná data, omezený počet promptů v jednom chatu (30)</a:t>
            </a:r>
          </a:p>
          <a:p>
            <a:pPr marL="1257300" lvl="2" indent="-342900"/>
            <a:r>
              <a:rPr lang="cs-CZ" sz="1800" dirty="0"/>
              <a:t>Datová analýza, nahrávání souborů, generování obrázků</a:t>
            </a:r>
          </a:p>
          <a:p>
            <a:pPr marL="800100" lvl="1" indent="-342900"/>
            <a:r>
              <a:rPr lang="cs-CZ" sz="1800" dirty="0"/>
              <a:t>Nově </a:t>
            </a:r>
            <a:r>
              <a:rPr lang="cs-CZ" sz="1800" b="1" dirty="0" err="1"/>
              <a:t>Forms</a:t>
            </a:r>
            <a:r>
              <a:rPr lang="cs-CZ" sz="1800" b="1" dirty="0"/>
              <a:t> </a:t>
            </a:r>
            <a:r>
              <a:rPr lang="cs-CZ" sz="1800" dirty="0"/>
              <a:t>– omezená obdoba </a:t>
            </a:r>
            <a:r>
              <a:rPr lang="cs-CZ" sz="1800" b="1" dirty="0"/>
              <a:t>Pracovní plochy </a:t>
            </a:r>
            <a:r>
              <a:rPr lang="cs-CZ" sz="1800" dirty="0"/>
              <a:t>u </a:t>
            </a:r>
            <a:r>
              <a:rPr lang="cs-CZ" sz="1800" dirty="0" err="1"/>
              <a:t>ChatGPT</a:t>
            </a:r>
            <a:endParaRPr lang="cs-CZ" sz="1800" dirty="0"/>
          </a:p>
          <a:p>
            <a:pPr marL="342900" indent="-342900"/>
            <a:r>
              <a:rPr lang="cs-CZ" sz="1800" b="1" dirty="0"/>
              <a:t>Google </a:t>
            </a:r>
            <a:r>
              <a:rPr lang="cs-CZ" sz="1800" b="1" dirty="0" err="1"/>
              <a:t>Gemini</a:t>
            </a:r>
            <a:r>
              <a:rPr lang="cs-CZ" sz="1800" b="1" dirty="0"/>
              <a:t>: </a:t>
            </a:r>
            <a:r>
              <a:rPr lang="cs-CZ" sz="1800" dirty="0">
                <a:hlinkClick r:id="rId5"/>
              </a:rPr>
              <a:t>https://gemini.google.com/app</a:t>
            </a:r>
            <a:endParaRPr lang="cs-CZ" sz="1800" dirty="0"/>
          </a:p>
          <a:p>
            <a:pPr marL="800100" lvl="1" indent="-342900"/>
            <a:r>
              <a:rPr lang="cs-CZ" sz="1800" dirty="0"/>
              <a:t>využívá vlastní jazykový model </a:t>
            </a:r>
          </a:p>
          <a:p>
            <a:pPr marL="800100" lvl="1" indent="-342900"/>
            <a:r>
              <a:rPr lang="cs-CZ" sz="1800" dirty="0"/>
              <a:t>verze zdarma pro vlastníky Google účtu</a:t>
            </a:r>
          </a:p>
          <a:p>
            <a:pPr marL="342900" indent="-342900"/>
            <a:r>
              <a:rPr lang="cs-CZ" sz="1800" b="1" dirty="0"/>
              <a:t>A další: </a:t>
            </a:r>
            <a:r>
              <a:rPr lang="cs-CZ" sz="1800" dirty="0" err="1">
                <a:hlinkClick r:id="rId6"/>
              </a:rPr>
              <a:t>Perplexity.Ai</a:t>
            </a:r>
            <a:r>
              <a:rPr lang="cs-CZ" sz="1800" dirty="0"/>
              <a:t> (dobrý pro výzkum, důraz na odkazy), </a:t>
            </a:r>
            <a:r>
              <a:rPr lang="cs-CZ" sz="1800" dirty="0">
                <a:hlinkClick r:id="rId7"/>
              </a:rPr>
              <a:t>Claude</a:t>
            </a:r>
            <a:r>
              <a:rPr lang="cs-CZ" sz="1800" dirty="0"/>
              <a:t> (</a:t>
            </a:r>
            <a:r>
              <a:rPr lang="cs-CZ" sz="1800" dirty="0" err="1"/>
              <a:t>Antrophic</a:t>
            </a:r>
            <a:r>
              <a:rPr lang="cs-CZ" sz="1800" dirty="0"/>
              <a:t>, dobrý pro psaní textů), …</a:t>
            </a:r>
          </a:p>
          <a:p>
            <a:pPr marL="342900" indent="-342900"/>
            <a:r>
              <a:rPr lang="cs-CZ" sz="1800" b="1" dirty="0"/>
              <a:t>Hřiště pro AI </a:t>
            </a:r>
            <a:r>
              <a:rPr lang="cs-CZ" sz="1800" b="1" dirty="0" err="1"/>
              <a:t>Chatboty</a:t>
            </a:r>
            <a:r>
              <a:rPr lang="cs-CZ" sz="1800" b="1" dirty="0"/>
              <a:t>: </a:t>
            </a:r>
            <a:r>
              <a:rPr lang="cs-CZ" sz="1800" dirty="0"/>
              <a:t>Možnost porovnat výstupy různých jazykových modelů</a:t>
            </a:r>
            <a:endParaRPr lang="cs-CZ" sz="1800" b="1" dirty="0"/>
          </a:p>
          <a:p>
            <a:pPr marL="800100" lvl="1" indent="-342900"/>
            <a:r>
              <a:rPr lang="cs-CZ" sz="1800" dirty="0"/>
              <a:t>např. </a:t>
            </a:r>
            <a:r>
              <a:rPr lang="cs-CZ" sz="1800" dirty="0">
                <a:hlinkClick r:id="rId8"/>
              </a:rPr>
              <a:t>https://playground.ai.cloudflare.com/</a:t>
            </a:r>
            <a:endParaRPr lang="cs-CZ" sz="1800" dirty="0"/>
          </a:p>
          <a:p>
            <a:pPr marL="1257300" lvl="2" indent="-342900"/>
            <a:endParaRPr lang="cs-CZ" dirty="0"/>
          </a:p>
          <a:p>
            <a:pPr marL="800100" lvl="1" indent="-342900"/>
            <a:endParaRPr lang="cs-CZ" dirty="0"/>
          </a:p>
        </p:txBody>
      </p:sp>
      <p:pic>
        <p:nvPicPr>
          <p:cNvPr id="9" name="Obrázek 8">
            <a:extLst>
              <a:ext uri="{FF2B5EF4-FFF2-40B4-BE49-F238E27FC236}">
                <a16:creationId xmlns:a16="http://schemas.microsoft.com/office/drawing/2014/main" id="{B46C72EC-3435-4FDA-BEF4-61D5E5BB6EFD}"/>
              </a:ext>
            </a:extLst>
          </p:cNvPr>
          <p:cNvPicPr>
            <a:picLocks noChangeAspect="1"/>
          </p:cNvPicPr>
          <p:nvPr/>
        </p:nvPicPr>
        <p:blipFill>
          <a:blip r:embed="rId9"/>
          <a:stretch>
            <a:fillRect/>
          </a:stretch>
        </p:blipFill>
        <p:spPr>
          <a:xfrm>
            <a:off x="10372725" y="18157"/>
            <a:ext cx="1819275" cy="6858000"/>
          </a:xfrm>
          <a:prstGeom prst="rect">
            <a:avLst/>
          </a:prstGeom>
        </p:spPr>
      </p:pic>
    </p:spTree>
    <p:extLst>
      <p:ext uri="{BB962C8B-B14F-4D97-AF65-F5344CB8AC3E}">
        <p14:creationId xmlns:p14="http://schemas.microsoft.com/office/powerpoint/2010/main" val="3525708107"/>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79785" y="52214"/>
            <a:ext cx="10115386" cy="1243584"/>
          </a:xfrm>
        </p:spPr>
        <p:txBody>
          <a:bodyPr>
            <a:normAutofit/>
          </a:bodyPr>
          <a:lstStyle/>
          <a:p>
            <a:r>
              <a:rPr lang="cs-CZ" sz="3600" b="1" dirty="0">
                <a:solidFill>
                  <a:srgbClr val="282829"/>
                </a:solidFill>
                <a:latin typeface="-apple-system"/>
              </a:rPr>
              <a:t>Nejznámější </a:t>
            </a:r>
            <a:r>
              <a:rPr lang="cs-CZ" sz="3600" b="1" dirty="0" err="1">
                <a:solidFill>
                  <a:srgbClr val="282829"/>
                </a:solidFill>
                <a:latin typeface="-apple-system"/>
              </a:rPr>
              <a:t>chatbot</a:t>
            </a:r>
            <a:r>
              <a:rPr lang="en-US" sz="3600" b="1" dirty="0">
                <a:solidFill>
                  <a:srgbClr val="282829"/>
                </a:solidFill>
                <a:latin typeface="-apple-system"/>
              </a:rPr>
              <a:t>y</a:t>
            </a:r>
            <a:r>
              <a:rPr lang="cs-CZ" sz="3600" b="1" dirty="0">
                <a:solidFill>
                  <a:srgbClr val="282829"/>
                </a:solidFill>
                <a:latin typeface="-apple-system"/>
              </a:rPr>
              <a:t> nad jazykovými modely a novinky od minulého školení</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10115386" cy="5562202"/>
          </a:xfrm>
        </p:spPr>
        <p:txBody>
          <a:bodyPr>
            <a:noAutofit/>
          </a:bodyPr>
          <a:lstStyle/>
          <a:p>
            <a:pPr marL="342900" indent="-342900"/>
            <a:r>
              <a:rPr lang="cs-CZ" b="1" dirty="0" err="1"/>
              <a:t>ChatGPT</a:t>
            </a:r>
            <a:r>
              <a:rPr lang="cs-CZ" b="1" dirty="0"/>
              <a:t>: </a:t>
            </a:r>
            <a:r>
              <a:rPr lang="cs-CZ" dirty="0">
                <a:hlinkClick r:id="rId3"/>
              </a:rPr>
              <a:t>https://chatgpt.com/</a:t>
            </a:r>
            <a:endParaRPr lang="cs-CZ" dirty="0"/>
          </a:p>
          <a:p>
            <a:pPr marL="800100" lvl="1" indent="-342900"/>
            <a:r>
              <a:rPr lang="cs-CZ" sz="2800" b="1" dirty="0"/>
              <a:t>Licence</a:t>
            </a:r>
            <a:r>
              <a:rPr lang="cs-CZ" sz="2800" dirty="0"/>
              <a:t>: </a:t>
            </a:r>
            <a:r>
              <a:rPr lang="cs-CZ" sz="2800" dirty="0">
                <a:hlinkClick r:id="rId4"/>
              </a:rPr>
              <a:t>https://openai.com/chatgpt/pricing/</a:t>
            </a:r>
            <a:endParaRPr lang="en-US" sz="2800" dirty="0"/>
          </a:p>
          <a:p>
            <a:pPr marL="1257300" lvl="2" indent="-342900"/>
            <a:r>
              <a:rPr lang="cs-CZ" sz="2400" b="1" dirty="0"/>
              <a:t>Verze bez přihlášení: </a:t>
            </a:r>
            <a:r>
              <a:rPr lang="cs-CZ" sz="2400" dirty="0"/>
              <a:t>GPT-4o mini</a:t>
            </a:r>
            <a:endParaRPr lang="cs-CZ" sz="2400" b="1" dirty="0"/>
          </a:p>
          <a:p>
            <a:pPr marL="1257300" lvl="2" indent="-342900"/>
            <a:r>
              <a:rPr lang="cs-CZ" sz="2400" b="1" dirty="0"/>
              <a:t>Verze zdarma </a:t>
            </a:r>
            <a:r>
              <a:rPr lang="cs-CZ" sz="2400" dirty="0"/>
              <a:t>(je třeba mít účet): </a:t>
            </a:r>
          </a:p>
          <a:p>
            <a:pPr marL="1714500" lvl="3" indent="-342900"/>
            <a:r>
              <a:rPr lang="cs-CZ" sz="2400" dirty="0"/>
              <a:t>GPT-4o mini (odlehčená verze), omezeně GPT-4o (rychlejší odpovědi, o … omni)</a:t>
            </a:r>
          </a:p>
          <a:p>
            <a:pPr marL="1714500" lvl="3" indent="-342900"/>
            <a:r>
              <a:rPr lang="cs-CZ" sz="2400" dirty="0"/>
              <a:t>Omezený přístup k datové analýze, nahrávání souborů, procházení webu a generování obrázků</a:t>
            </a:r>
          </a:p>
          <a:p>
            <a:pPr marL="1714500" lvl="3" indent="-342900"/>
            <a:r>
              <a:rPr lang="cs-CZ" sz="2400" dirty="0"/>
              <a:t>Možnost používat AI Persony, </a:t>
            </a:r>
            <a:r>
              <a:rPr lang="cs-CZ" sz="2400" b="1" dirty="0"/>
              <a:t>pracovní plochu a hlasový režim.</a:t>
            </a:r>
          </a:p>
          <a:p>
            <a:pPr marL="1257300" lvl="2" indent="-342900"/>
            <a:r>
              <a:rPr lang="cs-CZ" sz="2400" b="1" dirty="0"/>
              <a:t>Verze Plus </a:t>
            </a:r>
            <a:r>
              <a:rPr lang="en-US" sz="2400" b="1" dirty="0"/>
              <a:t>(</a:t>
            </a:r>
            <a:r>
              <a:rPr lang="cs-CZ" sz="2400" dirty="0"/>
              <a:t>$20 měsíčně)</a:t>
            </a:r>
            <a:r>
              <a:rPr lang="cs-CZ" sz="2400" b="1" dirty="0"/>
              <a:t>:</a:t>
            </a:r>
          </a:p>
          <a:p>
            <a:pPr marL="1714500" lvl="3" indent="-342900"/>
            <a:r>
              <a:rPr lang="cs-CZ" sz="2400" dirty="0"/>
              <a:t>Přístup k GPT-4, GPT-4o mini, o1, o3-mini a o3-mini-high</a:t>
            </a:r>
          </a:p>
          <a:p>
            <a:pPr marL="1714500" lvl="3" indent="-342900"/>
            <a:r>
              <a:rPr lang="cs-CZ" sz="2400" dirty="0"/>
              <a:t>Pokročilá analýza dat, programování, vytváření AI Person a rozšířený přístup k dalším nástrojům.</a:t>
            </a:r>
          </a:p>
          <a:p>
            <a:pPr marL="1714500" lvl="3" indent="-342900"/>
            <a:r>
              <a:rPr lang="cs-CZ" sz="2400" b="1" dirty="0"/>
              <a:t>Nově omezený přístup do </a:t>
            </a:r>
            <a:r>
              <a:rPr lang="cs-CZ" sz="2400" b="1" dirty="0" err="1"/>
              <a:t>Sora</a:t>
            </a:r>
            <a:r>
              <a:rPr lang="cs-CZ" sz="2400" b="1" dirty="0"/>
              <a:t> </a:t>
            </a:r>
            <a:r>
              <a:rPr lang="cs-CZ" sz="2400" dirty="0"/>
              <a:t>(generování videí)</a:t>
            </a:r>
          </a:p>
          <a:p>
            <a:pPr marL="1257300" lvl="2" indent="-342900"/>
            <a:endParaRPr lang="cs-CZ" dirty="0"/>
          </a:p>
        </p:txBody>
      </p:sp>
      <p:pic>
        <p:nvPicPr>
          <p:cNvPr id="9" name="Obrázek 8">
            <a:extLst>
              <a:ext uri="{FF2B5EF4-FFF2-40B4-BE49-F238E27FC236}">
                <a16:creationId xmlns:a16="http://schemas.microsoft.com/office/drawing/2014/main" id="{B46C72EC-3435-4FDA-BEF4-61D5E5BB6EFD}"/>
              </a:ext>
            </a:extLst>
          </p:cNvPr>
          <p:cNvPicPr>
            <a:picLocks noChangeAspect="1"/>
          </p:cNvPicPr>
          <p:nvPr/>
        </p:nvPicPr>
        <p:blipFill>
          <a:blip r:embed="rId5"/>
          <a:stretch>
            <a:fillRect/>
          </a:stretch>
        </p:blipFill>
        <p:spPr>
          <a:xfrm>
            <a:off x="10372725" y="18157"/>
            <a:ext cx="1819275" cy="6858000"/>
          </a:xfrm>
          <a:prstGeom prst="rect">
            <a:avLst/>
          </a:prstGeom>
        </p:spPr>
      </p:pic>
    </p:spTree>
    <p:extLst>
      <p:ext uri="{BB962C8B-B14F-4D97-AF65-F5344CB8AC3E}">
        <p14:creationId xmlns:p14="http://schemas.microsoft.com/office/powerpoint/2010/main" val="2091158499"/>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79785" y="52214"/>
            <a:ext cx="10115386" cy="1243584"/>
          </a:xfrm>
        </p:spPr>
        <p:txBody>
          <a:bodyPr>
            <a:normAutofit/>
          </a:bodyPr>
          <a:lstStyle/>
          <a:p>
            <a:r>
              <a:rPr lang="cs-CZ" sz="3600" b="1" dirty="0">
                <a:solidFill>
                  <a:srgbClr val="282829"/>
                </a:solidFill>
                <a:latin typeface="-apple-system"/>
              </a:rPr>
              <a:t>Nejznámější </a:t>
            </a:r>
            <a:r>
              <a:rPr lang="cs-CZ" sz="3600" b="1" dirty="0" err="1">
                <a:solidFill>
                  <a:srgbClr val="282829"/>
                </a:solidFill>
                <a:latin typeface="-apple-system"/>
              </a:rPr>
              <a:t>chatbot</a:t>
            </a:r>
            <a:r>
              <a:rPr lang="en-US" sz="3600" b="1" dirty="0">
                <a:solidFill>
                  <a:srgbClr val="282829"/>
                </a:solidFill>
                <a:latin typeface="-apple-system"/>
              </a:rPr>
              <a:t>y</a:t>
            </a:r>
            <a:r>
              <a:rPr lang="cs-CZ" sz="3600" b="1" dirty="0">
                <a:solidFill>
                  <a:srgbClr val="282829"/>
                </a:solidFill>
                <a:latin typeface="-apple-system"/>
              </a:rPr>
              <a:t> nad jazykovými modely a novinky od minulého školení</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10115386" cy="5562202"/>
          </a:xfrm>
        </p:spPr>
        <p:txBody>
          <a:bodyPr>
            <a:noAutofit/>
          </a:bodyPr>
          <a:lstStyle/>
          <a:p>
            <a:pPr marL="342900" indent="-342900"/>
            <a:r>
              <a:rPr lang="cs-CZ" b="1" dirty="0" err="1"/>
              <a:t>ChatGPT</a:t>
            </a:r>
            <a:r>
              <a:rPr lang="cs-CZ" b="1" dirty="0"/>
              <a:t>: </a:t>
            </a:r>
            <a:r>
              <a:rPr lang="cs-CZ" dirty="0">
                <a:hlinkClick r:id="rId3"/>
              </a:rPr>
              <a:t>https://chatgpt.com/</a:t>
            </a:r>
            <a:endParaRPr lang="cs-CZ" dirty="0"/>
          </a:p>
          <a:p>
            <a:pPr marL="800100" lvl="1" indent="-342900"/>
            <a:r>
              <a:rPr lang="cs-CZ" sz="2800" b="1" dirty="0"/>
              <a:t>Licence</a:t>
            </a:r>
            <a:r>
              <a:rPr lang="cs-CZ" sz="2800" dirty="0"/>
              <a:t>: </a:t>
            </a:r>
            <a:r>
              <a:rPr lang="cs-CZ" sz="2800" dirty="0">
                <a:hlinkClick r:id="rId4"/>
              </a:rPr>
              <a:t>https://openai.com/chatgpt/pricing/</a:t>
            </a:r>
            <a:endParaRPr lang="en-US" sz="2800" dirty="0"/>
          </a:p>
          <a:p>
            <a:pPr marL="1257300" lvl="2" indent="-342900"/>
            <a:r>
              <a:rPr lang="cs-CZ" sz="2400" b="1" dirty="0"/>
              <a:t>Verze Team </a:t>
            </a:r>
            <a:r>
              <a:rPr lang="en-US" sz="2400" b="1" dirty="0"/>
              <a:t>(</a:t>
            </a:r>
            <a:r>
              <a:rPr lang="cs-CZ" sz="2400" dirty="0"/>
              <a:t>$25 měsíčně)</a:t>
            </a:r>
            <a:r>
              <a:rPr lang="cs-CZ" sz="2400" b="1" dirty="0"/>
              <a:t>:</a:t>
            </a:r>
          </a:p>
          <a:p>
            <a:pPr marL="1714500" lvl="3" indent="-342900"/>
            <a:r>
              <a:rPr lang="cs-CZ" sz="2400" dirty="0"/>
              <a:t>Pro firmy. Navíc chráněná data a možnost spolupráce v týmu</a:t>
            </a:r>
          </a:p>
          <a:p>
            <a:pPr marL="1257300" lvl="2" indent="-342900"/>
            <a:r>
              <a:rPr lang="cs-CZ" sz="2400" b="1" dirty="0"/>
              <a:t>Verze Pro </a:t>
            </a:r>
            <a:r>
              <a:rPr lang="cs-CZ" sz="2400" dirty="0"/>
              <a:t>(</a:t>
            </a:r>
            <a:r>
              <a:rPr lang="en-US" sz="2400" dirty="0"/>
              <a:t>$200 m</a:t>
            </a:r>
            <a:r>
              <a:rPr lang="cs-CZ" sz="2400" dirty="0" err="1"/>
              <a:t>ěsíčně</a:t>
            </a:r>
            <a:r>
              <a:rPr lang="cs-CZ" sz="2400" dirty="0"/>
              <a:t>) – od prosince 2024, neomezený přístup k pokročilým modelům a funkcím </a:t>
            </a:r>
          </a:p>
          <a:p>
            <a:pPr marL="1257300" lvl="2" indent="-342900"/>
            <a:r>
              <a:rPr lang="cs-CZ" sz="2400" dirty="0"/>
              <a:t>Pro integraci např. do Moodle je třeba zřídit </a:t>
            </a:r>
            <a:r>
              <a:rPr lang="cs-CZ" sz="2400" b="1" dirty="0"/>
              <a:t>API klíč </a:t>
            </a:r>
            <a:r>
              <a:rPr lang="cs-CZ" sz="2400" dirty="0"/>
              <a:t>od </a:t>
            </a:r>
            <a:r>
              <a:rPr lang="cs-CZ" sz="2400" dirty="0" err="1"/>
              <a:t>OpenAI</a:t>
            </a:r>
            <a:r>
              <a:rPr lang="cs-CZ" sz="2400" dirty="0"/>
              <a:t> a platí se průběžně za spotřebované tokeny</a:t>
            </a:r>
          </a:p>
          <a:p>
            <a:pPr marL="342900" indent="-342900"/>
            <a:r>
              <a:rPr lang="cs-CZ" b="1" dirty="0"/>
              <a:t>Další novinky (méně příjemné)</a:t>
            </a:r>
          </a:p>
          <a:p>
            <a:pPr marL="800100" lvl="1" indent="-342900"/>
            <a:r>
              <a:rPr lang="cs-CZ" dirty="0"/>
              <a:t>Globální výpadky</a:t>
            </a:r>
          </a:p>
          <a:p>
            <a:pPr marL="800100" lvl="1" indent="-342900"/>
            <a:r>
              <a:rPr lang="cs-CZ" dirty="0"/>
              <a:t>Zasekávání a nižší rychlost při větší zátěži i v placené verzi</a:t>
            </a:r>
          </a:p>
          <a:p>
            <a:pPr marL="800100" lvl="1" indent="-342900"/>
            <a:r>
              <a:rPr lang="cs-CZ" dirty="0"/>
              <a:t>Výtky od uživatelů: snížená kvalita odpovědí po některých aktualizacích, častější halucinace</a:t>
            </a:r>
          </a:p>
          <a:p>
            <a:pPr marL="800100" lvl="1" indent="-342900"/>
            <a:r>
              <a:rPr lang="cs-CZ" dirty="0"/>
              <a:t>Překotný vývoj z důvodu rostoucí konkurence</a:t>
            </a:r>
          </a:p>
          <a:p>
            <a:pPr marL="1257300" lvl="2" indent="-342900"/>
            <a:endParaRPr lang="cs-CZ" dirty="0"/>
          </a:p>
        </p:txBody>
      </p:sp>
      <p:pic>
        <p:nvPicPr>
          <p:cNvPr id="9" name="Obrázek 8">
            <a:extLst>
              <a:ext uri="{FF2B5EF4-FFF2-40B4-BE49-F238E27FC236}">
                <a16:creationId xmlns:a16="http://schemas.microsoft.com/office/drawing/2014/main" id="{B46C72EC-3435-4FDA-BEF4-61D5E5BB6EFD}"/>
              </a:ext>
            </a:extLst>
          </p:cNvPr>
          <p:cNvPicPr>
            <a:picLocks noChangeAspect="1"/>
          </p:cNvPicPr>
          <p:nvPr/>
        </p:nvPicPr>
        <p:blipFill>
          <a:blip r:embed="rId5"/>
          <a:stretch>
            <a:fillRect/>
          </a:stretch>
        </p:blipFill>
        <p:spPr>
          <a:xfrm>
            <a:off x="10372725" y="18157"/>
            <a:ext cx="1819275" cy="6858000"/>
          </a:xfrm>
          <a:prstGeom prst="rect">
            <a:avLst/>
          </a:prstGeom>
        </p:spPr>
      </p:pic>
    </p:spTree>
    <p:extLst>
      <p:ext uri="{BB962C8B-B14F-4D97-AF65-F5344CB8AC3E}">
        <p14:creationId xmlns:p14="http://schemas.microsoft.com/office/powerpoint/2010/main" val="2331260468"/>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79785" y="52214"/>
            <a:ext cx="10115386" cy="1243584"/>
          </a:xfrm>
        </p:spPr>
        <p:txBody>
          <a:bodyPr>
            <a:normAutofit/>
          </a:bodyPr>
          <a:lstStyle/>
          <a:p>
            <a:r>
              <a:rPr lang="cs-CZ" sz="3600" b="1" dirty="0">
                <a:solidFill>
                  <a:srgbClr val="282829"/>
                </a:solidFill>
                <a:latin typeface="-apple-system"/>
              </a:rPr>
              <a:t>Nejznámější </a:t>
            </a:r>
            <a:r>
              <a:rPr lang="cs-CZ" sz="3600" b="1" dirty="0" err="1">
                <a:solidFill>
                  <a:srgbClr val="282829"/>
                </a:solidFill>
                <a:latin typeface="-apple-system"/>
              </a:rPr>
              <a:t>chatbot</a:t>
            </a:r>
            <a:r>
              <a:rPr lang="en-US" sz="3600" b="1" dirty="0">
                <a:solidFill>
                  <a:srgbClr val="282829"/>
                </a:solidFill>
                <a:latin typeface="-apple-system"/>
              </a:rPr>
              <a:t>y</a:t>
            </a:r>
            <a:r>
              <a:rPr lang="cs-CZ" sz="3600" b="1" dirty="0">
                <a:solidFill>
                  <a:srgbClr val="282829"/>
                </a:solidFill>
                <a:latin typeface="-apple-system"/>
              </a:rPr>
              <a:t> nad jazykovými modely a novinky od minulého školení</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7"/>
            <a:ext cx="9920285" cy="5316017"/>
          </a:xfrm>
        </p:spPr>
        <p:txBody>
          <a:bodyPr>
            <a:noAutofit/>
          </a:bodyPr>
          <a:lstStyle/>
          <a:p>
            <a:pPr marL="342900" indent="-342900"/>
            <a:r>
              <a:rPr lang="cs-CZ" b="1" dirty="0" err="1"/>
              <a:t>ChatGPT</a:t>
            </a:r>
            <a:r>
              <a:rPr lang="cs-CZ" b="1" dirty="0"/>
              <a:t> a jeho proměny</a:t>
            </a:r>
            <a:endParaRPr lang="cs-CZ" dirty="0"/>
          </a:p>
          <a:p>
            <a:pPr marL="800100" lvl="1" indent="-342900"/>
            <a:r>
              <a:rPr lang="cs-CZ" dirty="0"/>
              <a:t>Kosmetické změny – tlačítka:</a:t>
            </a:r>
          </a:p>
          <a:p>
            <a:pPr marL="800100" lvl="1" indent="-342900"/>
            <a:endParaRPr lang="cs-CZ" dirty="0"/>
          </a:p>
          <a:p>
            <a:pPr marL="800100" lvl="1" indent="-342900"/>
            <a:endParaRPr lang="cs-CZ" dirty="0"/>
          </a:p>
          <a:p>
            <a:pPr marL="800100" lvl="1" indent="-342900"/>
            <a:endParaRPr lang="cs-CZ" dirty="0"/>
          </a:p>
          <a:p>
            <a:pPr marL="800100" lvl="1" indent="-342900"/>
            <a:endParaRPr lang="cs-CZ" dirty="0"/>
          </a:p>
          <a:p>
            <a:pPr marL="914400" lvl="2" indent="0">
              <a:buNone/>
            </a:pPr>
            <a:endParaRPr lang="cs-CZ" sz="2400" dirty="0"/>
          </a:p>
          <a:p>
            <a:pPr marL="800100" lvl="1" indent="-342900"/>
            <a:r>
              <a:rPr lang="cs-CZ" dirty="0"/>
              <a:t>Vkládání souborů (počítač, Google Drive, Microsoft </a:t>
            </a:r>
            <a:r>
              <a:rPr lang="cs-CZ" dirty="0" err="1"/>
              <a:t>OneDrive</a:t>
            </a:r>
            <a:r>
              <a:rPr lang="cs-CZ" dirty="0"/>
              <a:t>)</a:t>
            </a:r>
            <a:endParaRPr lang="cs-CZ" b="1" dirty="0"/>
          </a:p>
          <a:p>
            <a:pPr marL="800100" lvl="1" indent="-342900"/>
            <a:r>
              <a:rPr lang="cs-CZ" b="1" dirty="0"/>
              <a:t>Hledat</a:t>
            </a:r>
            <a:r>
              <a:rPr lang="cs-CZ" dirty="0"/>
              <a:t>: režim jednoduchého vyhledávání na webu</a:t>
            </a:r>
          </a:p>
          <a:p>
            <a:pPr marL="800100" lvl="1" indent="-342900"/>
            <a:r>
              <a:rPr lang="cs-CZ" b="1" dirty="0"/>
              <a:t>Hluboký průzkum</a:t>
            </a:r>
            <a:r>
              <a:rPr lang="cs-CZ" dirty="0"/>
              <a:t>: režim pokročilého vyhledávání na webu s analýzou</a:t>
            </a:r>
          </a:p>
          <a:p>
            <a:pPr marL="457200" lvl="1" indent="0">
              <a:buNone/>
            </a:pPr>
            <a:r>
              <a:rPr lang="cs-CZ" i="1" dirty="0"/>
              <a:t>	„Jaká kina v Praze dnes promítají sci-fi filmy s českými titulky?"</a:t>
            </a:r>
            <a:endParaRPr lang="cs-CZ" dirty="0"/>
          </a:p>
          <a:p>
            <a:pPr marL="1257300" lvl="2" indent="-342900"/>
            <a:endParaRPr lang="cs-CZ" dirty="0"/>
          </a:p>
        </p:txBody>
      </p:sp>
      <p:pic>
        <p:nvPicPr>
          <p:cNvPr id="9" name="Obrázek 8">
            <a:extLst>
              <a:ext uri="{FF2B5EF4-FFF2-40B4-BE49-F238E27FC236}">
                <a16:creationId xmlns:a16="http://schemas.microsoft.com/office/drawing/2014/main" id="{B46C72EC-3435-4FDA-BEF4-61D5E5BB6EFD}"/>
              </a:ext>
            </a:extLst>
          </p:cNvPr>
          <p:cNvPicPr>
            <a:picLocks noChangeAspect="1"/>
          </p:cNvPicPr>
          <p:nvPr/>
        </p:nvPicPr>
        <p:blipFill>
          <a:blip r:embed="rId3"/>
          <a:stretch>
            <a:fillRect/>
          </a:stretch>
        </p:blipFill>
        <p:spPr>
          <a:xfrm>
            <a:off x="10372725" y="18157"/>
            <a:ext cx="1819275" cy="6858000"/>
          </a:xfrm>
          <a:prstGeom prst="rect">
            <a:avLst/>
          </a:prstGeom>
        </p:spPr>
      </p:pic>
      <p:pic>
        <p:nvPicPr>
          <p:cNvPr id="3" name="Obrázek 2">
            <a:extLst>
              <a:ext uri="{FF2B5EF4-FFF2-40B4-BE49-F238E27FC236}">
                <a16:creationId xmlns:a16="http://schemas.microsoft.com/office/drawing/2014/main" id="{493F9122-C682-45B3-8017-9F1E10EE08E7}"/>
              </a:ext>
            </a:extLst>
          </p:cNvPr>
          <p:cNvPicPr>
            <a:picLocks noChangeAspect="1"/>
          </p:cNvPicPr>
          <p:nvPr/>
        </p:nvPicPr>
        <p:blipFill>
          <a:blip r:embed="rId4"/>
          <a:stretch>
            <a:fillRect/>
          </a:stretch>
        </p:blipFill>
        <p:spPr>
          <a:xfrm>
            <a:off x="1355665" y="2229049"/>
            <a:ext cx="7467600" cy="1847850"/>
          </a:xfrm>
          <a:prstGeom prst="rect">
            <a:avLst/>
          </a:prstGeom>
        </p:spPr>
      </p:pic>
    </p:spTree>
    <p:extLst>
      <p:ext uri="{BB962C8B-B14F-4D97-AF65-F5344CB8AC3E}">
        <p14:creationId xmlns:p14="http://schemas.microsoft.com/office/powerpoint/2010/main" val="3369543023"/>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8764</TotalTime>
  <Words>4656</Words>
  <Application>Microsoft Office PowerPoint</Application>
  <PresentationFormat>Širokoúhlá obrazovka</PresentationFormat>
  <Paragraphs>529</Paragraphs>
  <Slides>49</Slides>
  <Notes>49</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49</vt:i4>
      </vt:variant>
    </vt:vector>
  </HeadingPairs>
  <TitlesOfParts>
    <vt:vector size="56" baseType="lpstr">
      <vt:lpstr>-apple-system</vt:lpstr>
      <vt:lpstr>Aptos</vt:lpstr>
      <vt:lpstr>Arial</vt:lpstr>
      <vt:lpstr>Calibri</vt:lpstr>
      <vt:lpstr>Calibri Light</vt:lpstr>
      <vt:lpstr>gg sans</vt:lpstr>
      <vt:lpstr>Motiv Office</vt:lpstr>
      <vt:lpstr>Ukázky využití umělé inteligence pro zefektivnění výuky a zaškolení ve vybraných dostupných nástrojích AI   TŘETÍ workshop k využívání umělé inteligence v práci učitele  Workshop je realizován v rámci projektu č. CZ.02.02.02/00/23_019/0008345 </vt:lpstr>
      <vt:lpstr>Workshopy k využívání umělé inteligence v práci učitele </vt:lpstr>
      <vt:lpstr>Co bylo minule?</vt:lpstr>
      <vt:lpstr>Co nás dnes čeká?</vt:lpstr>
      <vt:lpstr>Starší i nové zdroje informací</vt:lpstr>
      <vt:lpstr>Nejznámější chatboty nad jazykovými modely a novinky od minulého školení</vt:lpstr>
      <vt:lpstr>Nejznámější chatboty nad jazykovými modely a novinky od minulého školení</vt:lpstr>
      <vt:lpstr>Nejznámější chatboty nad jazykovými modely a novinky od minulého školení</vt:lpstr>
      <vt:lpstr>Nejznámější chatboty nad jazykovými modely a novinky od minulého školení</vt:lpstr>
      <vt:lpstr>Nejznámější chatboty nad jazykovými modely a novinky od minulého školení</vt:lpstr>
      <vt:lpstr>Nejznámější chatboty nad jazykovými modely a novinky od minulého školení</vt:lpstr>
      <vt:lpstr>Nejznámější chatboty nad jazykovými modely a novinky od minulého školení</vt:lpstr>
      <vt:lpstr>Nejznámější chatboty nad jazykovými modely a novinky od minulého školení</vt:lpstr>
      <vt:lpstr>Nejznámější chatboty nad jazykovými modely a novinky od minulého školení</vt:lpstr>
      <vt:lpstr>Nejznámější chatboty nad jazykovými modely a novinky od minulého školení</vt:lpstr>
      <vt:lpstr>Nejznámější chatboty nad jazykovými modely a novinky od minulého školení</vt:lpstr>
      <vt:lpstr>AI Persony (nejen) ve vzdělávání</vt:lpstr>
      <vt:lpstr>Vytvoření vlastní AI Persony</vt:lpstr>
      <vt:lpstr>Vytvoření vlastní AI Persony</vt:lpstr>
      <vt:lpstr>AI integrovaná v systémech pro řízení výuky: Moodle</vt:lpstr>
      <vt:lpstr>AI integrovaná v systémech pro řízení výuky: Moodle</vt:lpstr>
      <vt:lpstr>AI integrovaná v systémech pro řízení výuky: MS Teams</vt:lpstr>
      <vt:lpstr>AI integrovaná v systémech pro řízení výuky: MS Teams</vt:lpstr>
      <vt:lpstr>Specializované AI nástroje pro generování různých druhů výstupů</vt:lpstr>
      <vt:lpstr>Specializované AI nástroje pro generování různých druhů výstupů</vt:lpstr>
      <vt:lpstr>Specializované AI nástroje pro generování různých druhů výstupů</vt:lpstr>
      <vt:lpstr>Specializované AI nástroje pro generování různých druhů výstupů</vt:lpstr>
      <vt:lpstr>Specializované AI nástroje pro generování různých druhů výstupů</vt:lpstr>
      <vt:lpstr>Generování 3D objektů</vt:lpstr>
      <vt:lpstr>Generování hudby</vt:lpstr>
      <vt:lpstr>Generování videa</vt:lpstr>
      <vt:lpstr>Generování 3D prostředí</vt:lpstr>
      <vt:lpstr>Praktická cvičení</vt:lpstr>
      <vt:lpstr>Připomenutí: Hlavní druhy promptů</vt:lpstr>
      <vt:lpstr>Připomenutí: Hlavní druhy promptů</vt:lpstr>
      <vt:lpstr>Připomenutí: Hlavní druhy promptů</vt:lpstr>
      <vt:lpstr>Připomenutí: Hlavní druhy promptů</vt:lpstr>
      <vt:lpstr>Připomenutí: Hlavní druhy promptů</vt:lpstr>
      <vt:lpstr>Připomenutí: Co je důležité při vytváření promptu?</vt:lpstr>
      <vt:lpstr>Připomenutí: Co je důležité při vytváření promptu?</vt:lpstr>
      <vt:lpstr>Připomenutí: Co je důležité při vytváření promptu?</vt:lpstr>
      <vt:lpstr>Připomenutí: Co je důležité při vytváření promptu?</vt:lpstr>
      <vt:lpstr>Etika použití AI</vt:lpstr>
      <vt:lpstr>Etika použití AI</vt:lpstr>
      <vt:lpstr>Etika použití AI</vt:lpstr>
      <vt:lpstr>Etika použití AI</vt:lpstr>
      <vt:lpstr>Etika použití AI</vt:lpstr>
      <vt:lpstr>Shrnutí dnešního školení</vt:lpstr>
      <vt:lpstr>Děkuji za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Neuronové sítě 3:  Praktické využití neuronových sítí a tvorba složitých modelů</dc:title>
  <dc:creator>Novy, Josef</dc:creator>
  <cp:lastModifiedBy>Zuzana Petříčková</cp:lastModifiedBy>
  <cp:revision>339</cp:revision>
  <cp:lastPrinted>2025-03-05T22:53:25Z</cp:lastPrinted>
  <dcterms:created xsi:type="dcterms:W3CDTF">2023-09-26T15:33:16Z</dcterms:created>
  <dcterms:modified xsi:type="dcterms:W3CDTF">2025-03-07T11:15:49Z</dcterms:modified>
</cp:coreProperties>
</file>