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96" r:id="rId2"/>
    <p:sldId id="300" r:id="rId3"/>
    <p:sldId id="429" r:id="rId4"/>
    <p:sldId id="352" r:id="rId5"/>
    <p:sldId id="439" r:id="rId6"/>
    <p:sldId id="383" r:id="rId7"/>
    <p:sldId id="457" r:id="rId8"/>
    <p:sldId id="458" r:id="rId9"/>
    <p:sldId id="430" r:id="rId10"/>
    <p:sldId id="437" r:id="rId11"/>
    <p:sldId id="333" r:id="rId12"/>
    <p:sldId id="440" r:id="rId13"/>
    <p:sldId id="444" r:id="rId14"/>
    <p:sldId id="441" r:id="rId15"/>
    <p:sldId id="447" r:id="rId16"/>
    <p:sldId id="443" r:id="rId17"/>
    <p:sldId id="442" r:id="rId18"/>
    <p:sldId id="341" r:id="rId19"/>
    <p:sldId id="386" r:id="rId20"/>
    <p:sldId id="385" r:id="rId21"/>
    <p:sldId id="387" r:id="rId22"/>
    <p:sldId id="342" r:id="rId23"/>
    <p:sldId id="389" r:id="rId24"/>
    <p:sldId id="397" r:id="rId25"/>
    <p:sldId id="451" r:id="rId26"/>
    <p:sldId id="390" r:id="rId27"/>
    <p:sldId id="450" r:id="rId28"/>
    <p:sldId id="446" r:id="rId29"/>
    <p:sldId id="445" r:id="rId30"/>
    <p:sldId id="460" r:id="rId31"/>
    <p:sldId id="467" r:id="rId32"/>
    <p:sldId id="468" r:id="rId33"/>
    <p:sldId id="456" r:id="rId34"/>
    <p:sldId id="449" r:id="rId35"/>
    <p:sldId id="466" r:id="rId36"/>
    <p:sldId id="461" r:id="rId37"/>
    <p:sldId id="452" r:id="rId38"/>
    <p:sldId id="470" r:id="rId39"/>
    <p:sldId id="464" r:id="rId40"/>
    <p:sldId id="465" r:id="rId41"/>
    <p:sldId id="469" r:id="rId42"/>
    <p:sldId id="455" r:id="rId43"/>
  </p:sldIdLst>
  <p:sldSz cx="12192000" cy="6858000"/>
  <p:notesSz cx="9925050" cy="67929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202039B-F630-4D71-B5CC-CC78DD541C31}">
          <p14:sldIdLst>
            <p14:sldId id="296"/>
          </p14:sldIdLst>
        </p14:section>
        <p14:section name="Úvod" id="{07DC14EE-FC38-41E4-B6ED-9587F4200F11}">
          <p14:sldIdLst>
            <p14:sldId id="300"/>
            <p14:sldId id="429"/>
            <p14:sldId id="352"/>
          </p14:sldIdLst>
        </p14:section>
        <p14:section name="Nejznámější chatboty nad jazykovými modely" id="{1D847DB9-762F-4D15-9C64-63B35B49361B}">
          <p14:sldIdLst>
            <p14:sldId id="439"/>
            <p14:sldId id="383"/>
            <p14:sldId id="457"/>
            <p14:sldId id="458"/>
            <p14:sldId id="430"/>
            <p14:sldId id="437"/>
          </p14:sldIdLst>
        </p14:section>
        <p14:section name="Prompt - základ komunikace s Ai" id="{4569B9DB-4083-4618-8A63-BA8FE9E623D0}">
          <p14:sldIdLst>
            <p14:sldId id="333"/>
            <p14:sldId id="440"/>
            <p14:sldId id="444"/>
            <p14:sldId id="441"/>
            <p14:sldId id="447"/>
            <p14:sldId id="443"/>
            <p14:sldId id="442"/>
          </p14:sldIdLst>
        </p14:section>
        <p14:section name="Vytváření promptů" id="{3AA059DB-3B6D-4185-8CC0-E9D2A493808B}">
          <p14:sldIdLst>
            <p14:sldId id="341"/>
            <p14:sldId id="386"/>
            <p14:sldId id="385"/>
            <p14:sldId id="387"/>
            <p14:sldId id="342"/>
            <p14:sldId id="389"/>
            <p14:sldId id="397"/>
            <p14:sldId id="451"/>
            <p14:sldId id="390"/>
          </p14:sldIdLst>
        </p14:section>
        <p14:section name="Pokročilé prompty" id="{51414ADC-1989-453C-8738-48DB2FFC9018}">
          <p14:sldIdLst>
            <p14:sldId id="450"/>
            <p14:sldId id="446"/>
            <p14:sldId id="445"/>
            <p14:sldId id="460"/>
            <p14:sldId id="467"/>
            <p14:sldId id="468"/>
            <p14:sldId id="456"/>
            <p14:sldId id="449"/>
            <p14:sldId id="466"/>
            <p14:sldId id="461"/>
            <p14:sldId id="452"/>
            <p14:sldId id="470"/>
          </p14:sldIdLst>
        </p14:section>
        <p14:section name="Odkazy, shrnutí" id="{CA033A30-9806-4A43-B2A9-DB9BF5757818}">
          <p14:sldIdLst>
            <p14:sldId id="464"/>
            <p14:sldId id="465"/>
            <p14:sldId id="469"/>
          </p14:sldIdLst>
        </p14:section>
        <p14:section name="Doplňkové téma" id="{3924F4A0-F3AA-43D1-9931-85241DA21814}">
          <p14:sldIdLst>
            <p14:sldId id="4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76581" autoAdjust="0"/>
  </p:normalViewPr>
  <p:slideViewPr>
    <p:cSldViewPr snapToGrid="0">
      <p:cViewPr varScale="1">
        <p:scale>
          <a:sx n="85" d="100"/>
          <a:sy n="85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1898" y="1"/>
            <a:ext cx="4300855" cy="34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AE186-36F1-439A-AF32-64C1BFF40FA7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505" y="3269089"/>
            <a:ext cx="7940040" cy="2674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2089"/>
            <a:ext cx="4300855" cy="340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1898" y="6452089"/>
            <a:ext cx="4300855" cy="340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04F4-80E6-49DA-8E8E-A7B70F442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45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04F4-80E6-49DA-8E8E-A7B70F4421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4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FBA3-B57E-C800-9FF8-091A66E2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D4C2A9-FA4A-4D0A-D238-C0DD253BE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20DE76-112D-1C98-8DAA-E04BAA53D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Vytvoř obrázek krajiny s horami. 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2. Tu krajinu mi udělej jako foto-realistický obrázek. Krajina Rakouských alp. Hory, jezera, pohoda.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3. Do obrázku přidej ovečky.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Hřiště: </a:t>
            </a:r>
            <a:r>
              <a:rPr lang="en-US" dirty="0"/>
              <a:t>what is the most important outcome of Jan Amos </a:t>
            </a:r>
            <a:r>
              <a:rPr lang="en-US" dirty="0" err="1"/>
              <a:t>Komensky</a:t>
            </a:r>
            <a:r>
              <a:rPr lang="en-US" dirty="0"/>
              <a:t>?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5870E3-6E3E-15BD-F100-5E30D3CB3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11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50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C93B-032D-343A-64A0-B53B28FA6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73B780-309B-CD33-5E3F-07E82C2C6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738059-BD4D-FB25-AD8E-C29D1208C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1011A8-6F1E-586E-808D-80A2679C4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82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C93B-032D-343A-64A0-B53B28FA6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73B780-309B-CD33-5E3F-07E82C2C6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738059-BD4D-FB25-AD8E-C29D1208C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Navrhni experiment,…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1011A8-6F1E-586E-808D-80A2679C4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729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DC3F-1B5E-E964-61B4-50734F422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DBCA9C1-D0C0-CCF9-7B04-27DD6B926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BB9B84-0D9C-3C4F-C0D7-BFE2168B6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419F47-86D5-4A27-9A14-E13E1BDEB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46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756F-54EC-185E-2BDA-2F4C1510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348226-C811-EDCE-84D9-BD3DEE1AE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008B87-202B-2F23-C98F-4A88FAB7C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AD194-2D0E-1AD2-E907-5CBD3B2A6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03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7EFF6-3523-FDD2-37B6-94B09E343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0DFDB4-5E39-6452-A09F-170447780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365DA39-99F7-8B22-33CB-0ACF27CB3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02F32F-A4D2-31BD-31B6-DD8B9CFE4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7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756F-54EC-185E-2BDA-2F4C1510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348226-C811-EDCE-84D9-BD3DEE1AE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008B87-202B-2F23-C98F-4A88FAB7C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AD194-2D0E-1AD2-E907-5CBD3B2A6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07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961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56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912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96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15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3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82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TODO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67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514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68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756F-54EC-185E-2BDA-2F4C1510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348226-C811-EDCE-84D9-BD3DEE1AE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008B87-202B-2F23-C98F-4A88FAB7C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AD194-2D0E-1AD2-E907-5CBD3B2A6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29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756F-54EC-185E-2BDA-2F4C1510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348226-C811-EDCE-84D9-BD3DEE1AE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008B87-202B-2F23-C98F-4A88FAB7C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AD194-2D0E-1AD2-E907-5CBD3B2A6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7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31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Todo</a:t>
            </a:r>
            <a:r>
              <a:rPr lang="cs-CZ" dirty="0"/>
              <a:t>: učesat ukázky, případně příklady i sem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11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FEF16-5572-6324-E3AD-40CC0257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9B790F1-5F8F-FA1F-1702-09E9984E9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2B904F-01C7-B173-038F-ACBE923EF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Todo</a:t>
            </a:r>
            <a:r>
              <a:rPr lang="cs-CZ" dirty="0"/>
              <a:t>: učesat ukázky, případně příklady i sem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7425B5-F5F4-DE71-0D60-2A6478F2E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21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47641-AD45-B12F-ADAE-368449310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97F1511-58B5-A461-44CA-2FAD070AC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A04282-8187-B6A2-0070-189A7328B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74065A-DB23-98CE-2B5D-BDF43426F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54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75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756F-54EC-185E-2BDA-2F4C1510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348226-C811-EDCE-84D9-BD3DEE1AE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008B87-202B-2F23-C98F-4A88FAB7C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možná ukázka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AD194-2D0E-1AD2-E907-5CBD3B2A6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238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5926C-6EDF-F140-A768-80B16ACF6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62F4D6F-E410-07A1-F315-907D57DB6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BE1D1DC-EC91-9B4A-E167-B45286C7D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Todo</a:t>
            </a:r>
            <a:r>
              <a:rPr lang="cs-CZ" dirty="0"/>
              <a:t>: učesat ukázky, případně příklady i sem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CDC89A-F457-1D1F-DD02-D075A74CE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357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374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2277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EAA8-885E-6CB5-B5A9-43CD6B289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E9C5915-AD90-2016-6B03-5497A3138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24284D-C969-25BA-59BF-3E875E1DF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326112-D42D-5B39-148E-B30EA05BC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935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1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31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4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DE5A-5713-CFA1-E377-58A9F6B4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789F5B-6E7A-4606-A232-217580EC5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8ACE56-01D8-F839-CE9C-0DC859C46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7C7F57-57D1-406C-DFD5-20B667661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17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3E48-6184-F399-9277-AF8DC9F4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E5A35E1-BD58-AA3F-D0B1-3EFD2D221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B03B25E-CD87-6A5F-EC57-D992C0D34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TODO: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Praktické ukázky?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5EFB2B-0401-E258-28E9-C9BF04292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3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6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61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82E39-0B67-BA8D-5A93-BCEC7C241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F3C161-4600-B683-FEA5-718E49ED2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93F3A43-B847-8D46-BD44-399E1C5DA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Jsou nějaké nové zprávy o dění na Ukrajině? Prohledej pouze špičkové zpravodajské weby, dolož zdroj informace.</a:t>
            </a:r>
          </a:p>
          <a:p>
            <a:endParaRPr lang="cs-CZ" dirty="0"/>
          </a:p>
          <a:p>
            <a:r>
              <a:rPr lang="cs-CZ" dirty="0"/>
              <a:t>Prohledej české nebo zahraniční zpravodajské weby a napiš, zda se někde v posledních </a:t>
            </a:r>
            <a:r>
              <a:rPr lang="en-US" dirty="0"/>
              <a:t>6</a:t>
            </a:r>
            <a:r>
              <a:rPr lang="cs-CZ" dirty="0"/>
              <a:t> měsících nepsalo o úspěších zaměstnanců či studentů ČVUT. Včetně odkazů na zdroj a krátkého shrnutí: Kdo, z jaké katedry, obsah článku.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2674A5-B355-472F-7D45-3633A6D26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ACBF-A363-4A06-8A98-8FEAD7A2C2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74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7AFE-3B36-451D-B2E0-622EFCC7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FBA2B9-C251-47B3-BA6A-1A60A3991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632EB-0B82-40D6-B8F1-5638C5BE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2670-F72D-43A7-B5D8-A13D4D24A3D4}" type="datetimeFigureOut">
              <a:rPr lang="cs-CZ" smtClean="0"/>
              <a:t>29.11.2024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5623C-CCAA-410B-A606-349ED4B0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D1F28A-56F9-4AAD-972C-0A68E597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46E-7B11-48CE-B3E5-A9CD9305D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54B4D-17D1-1DE6-47CA-6A210913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E7980B-363E-4A7B-72AB-6214B95D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15.6.2014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2F9C11-A118-AC8F-C38C-4457096E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7B8E26-0CE1-A1AE-8154-5288B634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246E-7B11-48CE-B3E5-A9CD9305DC1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CA46200C-1646-5A05-A000-6CBF77838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3" y="383413"/>
            <a:ext cx="7310327" cy="1056290"/>
          </a:xfrm>
          <a:prstGeom prst="rect">
            <a:avLst/>
          </a:prstGeom>
        </p:spPr>
      </p:pic>
      <p:pic>
        <p:nvPicPr>
          <p:cNvPr id="8" name="Picture 2" descr="https://www.email.cz/download/i/J_cdaADwWifiayZrAXd9jpkdWor_gYe_4QlhA3zsTzSB0jpv76wY4UUYT-LRJNvubDBn-to/logo_cvut.jpg">
            <a:extLst>
              <a:ext uri="{FF2B5EF4-FFF2-40B4-BE49-F238E27FC236}">
                <a16:creationId xmlns:a16="http://schemas.microsoft.com/office/drawing/2014/main" id="{2051574E-2324-9C0E-FC54-B225BF515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25" y="442372"/>
            <a:ext cx="2045068" cy="9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0"/>
                <a:lumOff val="100000"/>
              </a:schemeClr>
            </a:gs>
            <a:gs pos="60000">
              <a:schemeClr val="accent1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063456-A609-43C5-8B10-23457A83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3" y="1609659"/>
            <a:ext cx="10515600" cy="75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6944E0-6C24-4DFE-A76A-5FA5E1233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493" y="2606992"/>
            <a:ext cx="10515600" cy="351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4960C4-E5BD-4CB5-AD6A-086EBF7B8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15.6.2014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C603B8-A412-4B67-8099-2235B6B03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F4780-28AF-456C-8C2E-91F731256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246E-7B11-48CE-B3E5-A9CD9305D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8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ap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ground.ai.cloudflare.com/" TargetMode="External"/><Relationship Id="rId5" Type="http://schemas.openxmlformats.org/officeDocument/2006/relationships/hyperlink" Target="https://claude.ai/" TargetMode="External"/><Relationship Id="rId4" Type="http://schemas.openxmlformats.org/officeDocument/2006/relationships/hyperlink" Target="https://www.perplexity.a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veskole.c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pt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chatveskole.cz/" TargetMode="External"/><Relationship Id="rId4" Type="http://schemas.openxmlformats.org/officeDocument/2006/relationships/hyperlink" Target="https://character.ai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674723c339608191a5afb87972b2a9fa-asistent-studenta-pro-predmet-zaklady-programovani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chatveskole.cz/jak-vytvaret-ai-asistenty/" TargetMode="External"/><Relationship Id="rId4" Type="http://schemas.openxmlformats.org/officeDocument/2006/relationships/hyperlink" Target="https://chatgpt.com/g/g-6744f56f7fc48191a1b8c571238f30fc-asistent-lektora-pro-predmet-zaklady-programovan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idoskol.cz/umela-inteligence-do-sko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vize.edu.cz/ai" TargetMode="External"/><Relationship Id="rId5" Type="http://schemas.openxmlformats.org/officeDocument/2006/relationships/hyperlink" Target="https://chatveskole.cz/" TargetMode="External"/><Relationship Id="rId4" Type="http://schemas.openxmlformats.org/officeDocument/2006/relationships/hyperlink" Target="https://aidetem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com/solutions/lms/features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openai.com/chatgpt/pric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pilot.cloud.microsof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hatgp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1B4EA-8486-A5FF-7783-B8A0EE12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12" y="1810029"/>
            <a:ext cx="9982781" cy="332467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+mn-lt"/>
              </a:rPr>
              <a:t>Ukázky využití umělé inteligence pro zefektivnění výuky</a:t>
            </a:r>
            <a:br>
              <a:rPr lang="cs-CZ" dirty="0">
                <a:latin typeface="+mn-lt"/>
              </a:rPr>
            </a:br>
            <a:br>
              <a:rPr lang="cs-CZ" dirty="0">
                <a:latin typeface="+mn-lt"/>
              </a:rPr>
            </a:br>
            <a:r>
              <a:rPr lang="cs-CZ" sz="2400" cap="all" dirty="0">
                <a:latin typeface="+mn-lt"/>
              </a:rPr>
              <a:t> </a:t>
            </a:r>
            <a:r>
              <a:rPr lang="en-US" sz="2400" cap="all" dirty="0">
                <a:latin typeface="+mn-lt"/>
              </a:rPr>
              <a:t>DRUH</a:t>
            </a:r>
            <a:r>
              <a:rPr lang="cs-CZ" sz="2400" cap="all" dirty="0">
                <a:latin typeface="+mn-lt"/>
              </a:rPr>
              <a:t>Ý workshop k využívání umělé inteligence v práci učitele</a:t>
            </a:r>
            <a:br>
              <a:rPr lang="cs-CZ" sz="2400" cap="all" dirty="0">
                <a:latin typeface="+mn-lt"/>
              </a:rPr>
            </a:br>
            <a:br>
              <a:rPr lang="cs-CZ" sz="2400" cap="all" dirty="0">
                <a:latin typeface="+mn-lt"/>
              </a:rPr>
            </a:br>
            <a:r>
              <a:rPr lang="en-US" sz="2000" dirty="0">
                <a:latin typeface="+mn-lt"/>
              </a:rPr>
              <a:t>W</a:t>
            </a:r>
            <a:r>
              <a:rPr lang="cs-CZ" sz="2000" dirty="0" err="1">
                <a:latin typeface="+mn-lt"/>
              </a:rPr>
              <a:t>orkshop</a:t>
            </a:r>
            <a:r>
              <a:rPr lang="cs-CZ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je</a:t>
            </a:r>
            <a:r>
              <a:rPr lang="cs-CZ" sz="2000" dirty="0">
                <a:latin typeface="+mn-lt"/>
              </a:rPr>
              <a:t> realizován v rámci projektu č. CZ.02.02.02/00/23_019/0008345</a:t>
            </a:r>
            <a:br>
              <a:rPr lang="cs-CZ" sz="2400" cap="all" dirty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60E229-BEAD-3D74-FC6E-E740D49EB878}"/>
              </a:ext>
            </a:extLst>
          </p:cNvPr>
          <p:cNvSpPr txBox="1"/>
          <p:nvPr/>
        </p:nvSpPr>
        <p:spPr>
          <a:xfrm>
            <a:off x="4396960" y="4904869"/>
            <a:ext cx="4407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.</a:t>
            </a:r>
          </a:p>
          <a:p>
            <a:pPr algn="ctr"/>
            <a:r>
              <a:rPr lang="cs-CZ" dirty="0"/>
              <a:t>RNDr. Zuzana Petříčková, </a:t>
            </a:r>
            <a:r>
              <a:rPr lang="cs-CZ" dirty="0" err="1"/>
              <a:t>Ph</a:t>
            </a:r>
            <a:r>
              <a:rPr lang="cs-CZ" dirty="0"/>
              <a:t>. D.</a:t>
            </a:r>
          </a:p>
          <a:p>
            <a:pPr algn="ctr"/>
            <a:r>
              <a:rPr lang="cs-CZ" dirty="0"/>
              <a:t>ČVUT v Praze, FJFI, Katedra KSI</a:t>
            </a:r>
          </a:p>
          <a:p>
            <a:pPr algn="ctr"/>
            <a:r>
              <a:rPr lang="cs-CZ" dirty="0"/>
              <a:t>29.11.2024</a:t>
            </a:r>
          </a:p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2563EDE0-1492-6AA2-C846-C80F0B939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12" y="579324"/>
            <a:ext cx="7310327" cy="1056290"/>
          </a:xfrm>
          <a:prstGeom prst="rect">
            <a:avLst/>
          </a:prstGeom>
        </p:spPr>
      </p:pic>
      <p:pic>
        <p:nvPicPr>
          <p:cNvPr id="6" name="Picture 2" descr="https://www.email.cz/download/i/J_cdaADwWifiayZrAXd9jpkdWor_gYe_4QlhA3zsTzSB0jpv76wY4UUYT-LRJNvubDBn-to/logo_cvut.jpg">
            <a:extLst>
              <a:ext uri="{FF2B5EF4-FFF2-40B4-BE49-F238E27FC236}">
                <a16:creationId xmlns:a16="http://schemas.microsoft.com/office/drawing/2014/main" id="{764F981C-33E6-F53C-136B-45F816C1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25" y="442372"/>
            <a:ext cx="2045068" cy="9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4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FA05-6E54-C643-CBEB-8D1108C9C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A46319-52A0-520F-F90B-0D7824F25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46A32-28DA-52BA-23BE-08A9320F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52214"/>
            <a:ext cx="7671520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Nejznámější </a:t>
            </a:r>
            <a:r>
              <a:rPr lang="cs-CZ" sz="3600" b="1" dirty="0" err="1">
                <a:solidFill>
                  <a:srgbClr val="282829"/>
                </a:solidFill>
                <a:latin typeface="-apple-system"/>
              </a:rPr>
              <a:t>chatbot</a:t>
            </a:r>
            <a:r>
              <a:rPr lang="en-US" sz="3600" b="1" dirty="0">
                <a:solidFill>
                  <a:srgbClr val="282829"/>
                </a:solidFill>
                <a:latin typeface="-apple-system"/>
              </a:rPr>
              <a:t>y</a:t>
            </a:r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 nad jazykovými modely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AA0379-B9F2-99F8-00DB-13026AFD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E98626-65E6-8372-532F-207BC60F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F95052-599A-5E26-CA09-4F6AE33F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2" y="1295798"/>
            <a:ext cx="10087339" cy="5562202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b="1" dirty="0"/>
              <a:t>Google </a:t>
            </a:r>
            <a:r>
              <a:rPr lang="cs-CZ" sz="2400" b="1" dirty="0" err="1"/>
              <a:t>Gemini</a:t>
            </a:r>
            <a:r>
              <a:rPr lang="cs-CZ" sz="2400" b="1" dirty="0"/>
              <a:t>: </a:t>
            </a:r>
            <a:r>
              <a:rPr lang="cs-CZ" sz="2400" dirty="0">
                <a:hlinkClick r:id="rId3"/>
              </a:rPr>
              <a:t>https://gemini.google.com/app</a:t>
            </a:r>
            <a:endParaRPr lang="cs-CZ" sz="2400" dirty="0"/>
          </a:p>
          <a:p>
            <a:pPr marL="800100" lvl="1" indent="-342900"/>
            <a:r>
              <a:rPr lang="cs-CZ" dirty="0"/>
              <a:t>využívá vlastní jazykový model </a:t>
            </a:r>
          </a:p>
          <a:p>
            <a:pPr marL="800100" lvl="1" indent="-342900"/>
            <a:r>
              <a:rPr lang="cs-CZ" dirty="0"/>
              <a:t>verze zdarma pro vlastníky Google účtu</a:t>
            </a:r>
          </a:p>
          <a:p>
            <a:pPr marL="800100" lvl="1" indent="-342900"/>
            <a:r>
              <a:rPr lang="cs-CZ" dirty="0"/>
              <a:t>optimalizovaný na integraci s Google produkty</a:t>
            </a:r>
          </a:p>
          <a:p>
            <a:pPr marL="800100" lvl="1" indent="-342900"/>
            <a:r>
              <a:rPr lang="cs-CZ" dirty="0"/>
              <a:t>silné zaměření na multimodální funkce (práce s textem, obrázky a daty najednou)</a:t>
            </a:r>
          </a:p>
          <a:p>
            <a:pPr marL="800100" lvl="1" indent="-342900"/>
            <a:r>
              <a:rPr lang="cs-CZ" dirty="0"/>
              <a:t>generování obrazu pomocí modelu </a:t>
            </a:r>
            <a:r>
              <a:rPr lang="cs-CZ" dirty="0" err="1"/>
              <a:t>Imagen</a:t>
            </a:r>
            <a:r>
              <a:rPr lang="cs-CZ" dirty="0"/>
              <a:t> 3</a:t>
            </a:r>
          </a:p>
          <a:p>
            <a:pPr marL="800100" lvl="1" indent="-342900"/>
            <a:r>
              <a:rPr lang="cs-CZ" dirty="0"/>
              <a:t>Co umí navíc: defaultní podpora hlasového zadávání promptu </a:t>
            </a:r>
          </a:p>
          <a:p>
            <a:pPr marL="800100" lvl="1" indent="-342900"/>
            <a:r>
              <a:rPr lang="cs-CZ" dirty="0"/>
              <a:t>placená verze: používání AI Person (Gem bot) a další pokročilé funkce</a:t>
            </a:r>
          </a:p>
          <a:p>
            <a:pPr marL="342900" indent="-342900"/>
            <a:r>
              <a:rPr lang="cs-CZ" sz="2400" b="1" dirty="0"/>
              <a:t>A další: </a:t>
            </a:r>
            <a:r>
              <a:rPr lang="cs-CZ" sz="2400" dirty="0" err="1">
                <a:hlinkClick r:id="rId4"/>
              </a:rPr>
              <a:t>Perplexity.Ai</a:t>
            </a:r>
            <a:r>
              <a:rPr lang="cs-CZ" sz="2400" dirty="0"/>
              <a:t> (důraz na odkazy), </a:t>
            </a:r>
            <a:r>
              <a:rPr lang="cs-CZ" sz="2400" dirty="0">
                <a:hlinkClick r:id="rId5"/>
              </a:rPr>
              <a:t>Claude</a:t>
            </a:r>
            <a:r>
              <a:rPr lang="cs-CZ" sz="2400" dirty="0"/>
              <a:t>…</a:t>
            </a:r>
          </a:p>
          <a:p>
            <a:pPr marL="342900" indent="-342900"/>
            <a:r>
              <a:rPr lang="cs-CZ" sz="2400" b="1" dirty="0"/>
              <a:t>Hřiště pro AI Chatboty: </a:t>
            </a:r>
          </a:p>
          <a:p>
            <a:pPr marL="800100" lvl="1" indent="-342900"/>
            <a:r>
              <a:rPr lang="cs-CZ" dirty="0"/>
              <a:t>např. </a:t>
            </a:r>
            <a:r>
              <a:rPr lang="cs-CZ" dirty="0">
                <a:hlinkClick r:id="rId6"/>
              </a:rPr>
              <a:t>https://playground.ai.cloudflare.com/</a:t>
            </a:r>
            <a:endParaRPr lang="cs-CZ" dirty="0"/>
          </a:p>
          <a:p>
            <a:pPr marL="800100" lvl="1" indent="-342900"/>
            <a:r>
              <a:rPr lang="cs-CZ" dirty="0"/>
              <a:t>Možnost porovnat výstupy různých jazykových modelů</a:t>
            </a:r>
          </a:p>
          <a:p>
            <a:pPr marL="342900" indent="-342900"/>
            <a:endParaRPr lang="cs-CZ" sz="2400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7AC6D03-1D0C-4085-AB0F-404EF28E7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725" y="18157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Prompt – základ komunikace s AI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" y="1258923"/>
            <a:ext cx="8493469" cy="5742768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Co je to prompt?</a:t>
            </a:r>
          </a:p>
          <a:p>
            <a:pPr lvl="1"/>
            <a:r>
              <a:rPr lang="cs-CZ" dirty="0"/>
              <a:t>Prompt je instrukce nebo dotaz zadávaný do AI systému</a:t>
            </a:r>
          </a:p>
          <a:p>
            <a:pPr lvl="1"/>
            <a:r>
              <a:rPr lang="cs-CZ" dirty="0"/>
              <a:t>Určuje, jaký typ odpovědi nebo obsahu má být vygenerován. </a:t>
            </a:r>
          </a:p>
          <a:p>
            <a:pPr lvl="1"/>
            <a:r>
              <a:rPr lang="cs-CZ" dirty="0"/>
              <a:t>Funguje jako vstupní bod pro interakci s AI.</a:t>
            </a:r>
          </a:p>
          <a:p>
            <a:r>
              <a:rPr lang="cs-CZ" sz="2400" b="1" dirty="0"/>
              <a:t>Základní druhy promptů:</a:t>
            </a:r>
          </a:p>
          <a:p>
            <a:pPr lvl="1"/>
            <a:r>
              <a:rPr lang="cs-CZ" dirty="0"/>
              <a:t>Dotazy na informace, vysvětlovací a výukové dotazy</a:t>
            </a:r>
          </a:p>
          <a:p>
            <a:pPr lvl="1"/>
            <a:r>
              <a:rPr lang="cs-CZ" dirty="0"/>
              <a:t>Formátování a strukturování textu, jazykové úpravy</a:t>
            </a:r>
          </a:p>
          <a:p>
            <a:pPr lvl="1"/>
            <a:r>
              <a:rPr lang="cs-CZ" dirty="0"/>
              <a:t>Přizpůsobení publiku, personalizace</a:t>
            </a:r>
          </a:p>
          <a:p>
            <a:pPr lvl="1"/>
            <a:r>
              <a:rPr lang="cs-CZ" dirty="0"/>
              <a:t>Kreativní zadání: generování textu, různých materiálů, nápadů a návrhů</a:t>
            </a:r>
          </a:p>
          <a:p>
            <a:r>
              <a:rPr lang="cs-CZ" sz="2400" b="1" dirty="0"/>
              <a:t>Pokročilé prompty:</a:t>
            </a:r>
          </a:p>
          <a:p>
            <a:pPr lvl="1"/>
            <a:r>
              <a:rPr lang="cs-CZ" dirty="0"/>
              <a:t>Technická pomoc</a:t>
            </a:r>
          </a:p>
          <a:p>
            <a:pPr lvl="1"/>
            <a:r>
              <a:rPr lang="cs-CZ" dirty="0"/>
              <a:t>Datová analýza, dynamická analýza (více typů dat)</a:t>
            </a:r>
          </a:p>
          <a:p>
            <a:pPr lvl="1"/>
            <a:r>
              <a:rPr lang="cs-CZ" dirty="0"/>
              <a:t>Kombinované dotazy (např. nad textovým dokumentem, obrázkem, audio-záznamem…)</a:t>
            </a:r>
          </a:p>
          <a:p>
            <a:pPr lvl="1"/>
            <a:r>
              <a:rPr lang="cs-CZ" dirty="0"/>
              <a:t>Vizualizace, generování multimediálního obsahu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C715495-FA2B-4A1D-AB1F-89B378AB2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118" y="0"/>
            <a:ext cx="354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90230-8DAF-2C59-2C40-08F724FE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4CCB6E-6136-B384-8BE8-2D698528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0F445-B7B9-2DEF-AD21-F04147CF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Hlavní druhy promptů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A631CE-C2F2-5DA2-B9B3-54A4E7E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13540C-4750-6384-D865-19D766B93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F45542-4686-351E-ABBB-E6709843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658860" cy="57427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b="1" dirty="0"/>
              <a:t>Informační dotazy </a:t>
            </a:r>
            <a:r>
              <a:rPr lang="cs-CZ" dirty="0"/>
              <a:t>– získání faktických informací.</a:t>
            </a:r>
          </a:p>
          <a:p>
            <a:pPr lvl="1"/>
            <a:r>
              <a:rPr lang="cs-CZ" i="1" dirty="0"/>
              <a:t>„Co je to hluboké učení a jak se liší od tradičního strojového učení?“</a:t>
            </a:r>
          </a:p>
          <a:p>
            <a:pPr lvl="1"/>
            <a:r>
              <a:rPr lang="cs-CZ" i="1" dirty="0"/>
              <a:t>„Kdo byl Jan Amos Komenský a jaký měl vliv na moderní vzdělávání? Uveď hlavní myšlenky jeho pedagogické práce.“</a:t>
            </a:r>
          </a:p>
          <a:p>
            <a:pPr marL="457200" lvl="1" indent="0">
              <a:buNone/>
            </a:pPr>
            <a:r>
              <a:rPr lang="cs-CZ" b="1" dirty="0"/>
              <a:t>Vyhledávání na webu</a:t>
            </a:r>
          </a:p>
          <a:p>
            <a:pPr lvl="1"/>
            <a:r>
              <a:rPr lang="cs-CZ" i="1" dirty="0"/>
              <a:t>„Kdy a kde se konají dny otevřených dveří na FJFI ČVUT v tomto školním roce?“</a:t>
            </a:r>
          </a:p>
          <a:p>
            <a:pPr lvl="1"/>
            <a:r>
              <a:rPr lang="cs-CZ" i="1" dirty="0"/>
              <a:t>„Shrň mi hlavní novinky na webu fjfi.cvut.cz za poslední měsíc.“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en-US" b="1" dirty="0" err="1"/>
              <a:t>Pozor</a:t>
            </a:r>
            <a:r>
              <a:rPr lang="cs-CZ" b="1" dirty="0"/>
              <a:t>:</a:t>
            </a:r>
          </a:p>
          <a:p>
            <a:pPr lvl="1"/>
            <a:r>
              <a:rPr lang="cs-CZ" dirty="0" err="1"/>
              <a:t>Chatboty</a:t>
            </a:r>
            <a:r>
              <a:rPr lang="cs-CZ" dirty="0"/>
              <a:t> nejsou vyhledávače ani encyklopedie</a:t>
            </a:r>
            <a:r>
              <a:rPr lang="en-US" dirty="0"/>
              <a:t>!</a:t>
            </a:r>
          </a:p>
          <a:p>
            <a:pPr lvl="1"/>
            <a:r>
              <a:rPr lang="cs-CZ" dirty="0"/>
              <a:t>Spíše je můžeme chápat jako osobní asistenty, kteří se snaží splnit námi zadaný úkol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D17229-D3F6-4673-AED7-7D78FA04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65" y="0"/>
            <a:ext cx="392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90230-8DAF-2C59-2C40-08F724FE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4CCB6E-6136-B384-8BE8-2D698528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0F445-B7B9-2DEF-AD21-F04147CF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Hlavní druhy promptů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A631CE-C2F2-5DA2-B9B3-54A4E7E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13540C-4750-6384-D865-19D766B93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F45542-4686-351E-ABBB-E6709843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658860" cy="57427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b="1" dirty="0"/>
              <a:t>Vysvětlovací a výukové dotazy </a:t>
            </a:r>
            <a:r>
              <a:rPr lang="cs-CZ" dirty="0"/>
              <a:t>– žádost o vysvětlení konceptů nebo učiva.</a:t>
            </a:r>
          </a:p>
          <a:p>
            <a:pPr lvl="1"/>
            <a:r>
              <a:rPr lang="cs-CZ" i="1" dirty="0"/>
              <a:t>„Jaké byly hlavní příčiny a důsledky průmyslové revoluce?“</a:t>
            </a:r>
          </a:p>
          <a:p>
            <a:pPr lvl="1"/>
            <a:r>
              <a:rPr lang="cs-CZ" i="1" dirty="0"/>
              <a:t>„Jak funguje jaderný reaktor? Popiš proces v několika krocích“</a:t>
            </a:r>
          </a:p>
          <a:p>
            <a:pPr lvl="1"/>
            <a:r>
              <a:rPr lang="cs-CZ" i="1" dirty="0"/>
              <a:t>„Jak se využívá Fourierova transformace v analýze signálů?“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„Jak bych mohla jednoduše vysvětlit molekulární strukturu vody</a:t>
            </a:r>
            <a:r>
              <a:rPr lang="pl-PL" dirty="0"/>
              <a:t>, </a:t>
            </a:r>
            <a:r>
              <a:rPr lang="pl-PL" b="1" i="1" dirty="0"/>
              <a:t>aby to pochopili studenti střední školy</a:t>
            </a:r>
            <a:r>
              <a:rPr lang="pl-PL" dirty="0"/>
              <a:t>?</a:t>
            </a:r>
            <a:r>
              <a:rPr lang="cs-CZ" i="1" dirty="0"/>
              <a:t>“</a:t>
            </a:r>
          </a:p>
          <a:p>
            <a:pPr lvl="1"/>
            <a:r>
              <a:rPr lang="cs-CZ" i="1" dirty="0"/>
              <a:t>„</a:t>
            </a:r>
            <a:r>
              <a:rPr lang="cs-CZ" b="1" i="1" dirty="0"/>
              <a:t>Použij analogii</a:t>
            </a:r>
            <a:r>
              <a:rPr lang="cs-CZ" i="1" dirty="0"/>
              <a:t>, abys vysvětlil rozdíl mezi RAM a pevnými disky.“</a:t>
            </a:r>
          </a:p>
          <a:p>
            <a:pPr lvl="1"/>
            <a:r>
              <a:rPr lang="cs-CZ" i="1" dirty="0"/>
              <a:t>„</a:t>
            </a:r>
            <a:r>
              <a:rPr lang="cs-CZ" b="1" i="1" dirty="0"/>
              <a:t>Navrhni aktivitu</a:t>
            </a:r>
            <a:r>
              <a:rPr lang="cs-CZ" i="1" dirty="0"/>
              <a:t>, která pomůže studentům pochopit princip evoluce.“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577E0A-EB57-410E-B43D-9FAC093F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65" y="0"/>
            <a:ext cx="392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1FF3-2A1C-84B1-0A40-FC6CC75A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E2229C1-AA29-B635-18B7-297F1521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506DF2-9674-DDC5-3EF3-DB6333AF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Hlavní druhy promptů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15418-B72D-A66C-FDA0-616C7E90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2AD2F8-AF1C-613D-B2E3-20E60F4EA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A6B669-7D83-F1A4-02DB-48BE505B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658860" cy="574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Formátování a strukturování </a:t>
            </a:r>
            <a:r>
              <a:rPr lang="cs-CZ" dirty="0"/>
              <a:t>– pomoc s úpravou textu nebo jeho přeformulováním, shrnutím.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i="1" dirty="0"/>
              <a:t>„Převeď tento text do formy odrážek </a:t>
            </a:r>
            <a:r>
              <a:rPr lang="en-US" i="1" dirty="0"/>
              <a:t>/ </a:t>
            </a:r>
            <a:r>
              <a:rPr lang="cs-CZ" i="1" dirty="0"/>
              <a:t>do formátu HTML</a:t>
            </a:r>
            <a:r>
              <a:rPr lang="en-US" i="1" dirty="0"/>
              <a:t> / do </a:t>
            </a:r>
            <a:r>
              <a:rPr lang="en-US" i="1" dirty="0" err="1"/>
              <a:t>tweetu</a:t>
            </a:r>
            <a:r>
              <a:rPr lang="en-US" i="1" dirty="0"/>
              <a:t> o d</a:t>
            </a:r>
            <a:r>
              <a:rPr lang="cs-CZ" i="1" dirty="0" err="1"/>
              <a:t>élce</a:t>
            </a:r>
            <a:r>
              <a:rPr lang="cs-CZ" i="1" dirty="0"/>
              <a:t> 280 znaků: [...]“</a:t>
            </a:r>
          </a:p>
          <a:p>
            <a:pPr lvl="1"/>
            <a:r>
              <a:rPr lang="cs-CZ" i="1" dirty="0"/>
              <a:t>„Napiš abstrakt </a:t>
            </a:r>
            <a:r>
              <a:rPr lang="en-US" i="1" dirty="0"/>
              <a:t>/ z</a:t>
            </a:r>
            <a:r>
              <a:rPr lang="cs-CZ" i="1" dirty="0" err="1"/>
              <a:t>ávěr</a:t>
            </a:r>
            <a:r>
              <a:rPr lang="cs-CZ" i="1" dirty="0"/>
              <a:t> </a:t>
            </a:r>
            <a:r>
              <a:rPr lang="en-US" i="1" dirty="0"/>
              <a:t>/ </a:t>
            </a:r>
            <a:r>
              <a:rPr lang="en-US" i="1" dirty="0" err="1"/>
              <a:t>shrnut</a:t>
            </a:r>
            <a:r>
              <a:rPr lang="cs-CZ" i="1" dirty="0"/>
              <a:t>í pro následující text: [...]“</a:t>
            </a:r>
          </a:p>
          <a:p>
            <a:pPr lvl="1"/>
            <a:r>
              <a:rPr lang="cs-CZ" i="1" dirty="0"/>
              <a:t>„Rozděl tento text na sekce podle témat, přidej vhodné nadpisy: [...] “</a:t>
            </a:r>
          </a:p>
          <a:p>
            <a:pPr lvl="1"/>
            <a:r>
              <a:rPr lang="cs-CZ" i="1" dirty="0"/>
              <a:t>"Zpracuj následující text do tabulky se dvěma sloupci: Nadpisy a Popis: [...]„</a:t>
            </a:r>
          </a:p>
          <a:p>
            <a:pPr lvl="1"/>
            <a:r>
              <a:rPr lang="cs-CZ" i="1" dirty="0"/>
              <a:t>"Převeď tento text z formálního do neformálního stylu: [...]"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FFBEC4-14C2-4E3B-8BFC-952600CB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65" y="0"/>
            <a:ext cx="392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9A26-AA93-16EF-2E58-C4741B67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9881869-E27B-67C3-8D2E-BFB6A22A4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A8689-A298-E433-B299-3BCB96D9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Hlavní druhy promptů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83B75-FFF6-244F-33F6-56CD4091B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3A943D-D0EE-8A8C-CAF8-26B632B1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3F151-C201-7267-BE30-B0597FD2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658860" cy="574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Jazykové úpravy </a:t>
            </a:r>
            <a:r>
              <a:rPr lang="cs-CZ" dirty="0"/>
              <a:t>– překlad, korekce textu nebo úpravy stylu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"Přelož tento text z češtiny do angličtiny: [...]„</a:t>
            </a:r>
          </a:p>
          <a:p>
            <a:pPr marL="457200" lvl="1" indent="0">
              <a:buNone/>
            </a:pPr>
            <a:r>
              <a:rPr lang="cs-CZ" i="1" dirty="0"/>
              <a:t>"Uprav následující text, aby byl formální: [...]„</a:t>
            </a:r>
          </a:p>
          <a:p>
            <a:pPr marL="457200" lvl="1" indent="0">
              <a:buNone/>
            </a:pPr>
            <a:r>
              <a:rPr lang="cs-CZ" i="1" dirty="0"/>
              <a:t>"Oprav překlepy a stylistické chyby v následujícím odstavci: [...]„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b="1" dirty="0"/>
              <a:t>Přizpůsobení publiku</a:t>
            </a:r>
          </a:p>
          <a:p>
            <a:pPr marL="457200" lvl="1" indent="0">
              <a:buNone/>
            </a:pPr>
            <a:r>
              <a:rPr lang="cs-CZ" i="1" dirty="0"/>
              <a:t>"Převeď tento text do přátelského, neformálního stylu, vhodného pro blog."</a:t>
            </a:r>
            <a:endParaRPr lang="cs-CZ" b="1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9BFFB1-C114-4D73-9153-5A3E2332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65" y="0"/>
            <a:ext cx="392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18A53-3532-F1E0-3138-0D927AFB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86AB96F-8072-C060-6E4B-7E189967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DC4EBC-F35E-6FF9-5125-E836B9BB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Hlavní druhy promptů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13E802-EF97-5F13-C8FB-3DECB373A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E43E4C-47E8-6AF6-1759-5E5547E33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CAFD28-D7AE-CBD2-7D89-F1E69C42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658860" cy="574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Kreativní zadání </a:t>
            </a:r>
            <a:r>
              <a:rPr lang="cs-CZ" dirty="0"/>
              <a:t>– generování textu, nápadů nebo návrhů.</a:t>
            </a:r>
          </a:p>
          <a:p>
            <a:pPr lvl="1"/>
            <a:r>
              <a:rPr lang="cs-CZ" i="1" dirty="0"/>
              <a:t>„Napiš </a:t>
            </a:r>
            <a:r>
              <a:rPr lang="cs-CZ" b="1" i="1" dirty="0"/>
              <a:t>esej </a:t>
            </a:r>
            <a:r>
              <a:rPr lang="cs-CZ" i="1" dirty="0"/>
              <a:t>o klimatických změnách…“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„</a:t>
            </a:r>
            <a:r>
              <a:rPr lang="cs-CZ" b="1" i="1" dirty="0"/>
              <a:t>Navrhni originální téma </a:t>
            </a:r>
            <a:r>
              <a:rPr lang="cs-CZ" i="1" dirty="0"/>
              <a:t>pro seminář o vědeckém psaní.“</a:t>
            </a:r>
          </a:p>
          <a:p>
            <a:pPr lvl="1"/>
            <a:r>
              <a:rPr lang="cs-CZ" i="1" dirty="0"/>
              <a:t>„Vytvoř </a:t>
            </a:r>
            <a:r>
              <a:rPr lang="cs-CZ" b="1" i="1" dirty="0"/>
              <a:t>seznam úkolů </a:t>
            </a:r>
            <a:r>
              <a:rPr lang="cs-CZ" i="1" dirty="0"/>
              <a:t>pro dnešní den.“</a:t>
            </a:r>
          </a:p>
          <a:p>
            <a:pPr lvl="1"/>
            <a:r>
              <a:rPr lang="cs-CZ" i="1" dirty="0"/>
              <a:t>„Navrhni jednoduchý komiks, který vysvětlí princip fotosyntézy.“</a:t>
            </a:r>
          </a:p>
          <a:p>
            <a:pPr lvl="1"/>
            <a:r>
              <a:rPr lang="cs-CZ" i="1" dirty="0"/>
              <a:t>"Vytvoř </a:t>
            </a:r>
            <a:r>
              <a:rPr lang="cs-CZ" b="1" i="1" dirty="0"/>
              <a:t>scénář</a:t>
            </a:r>
            <a:r>
              <a:rPr lang="cs-CZ" i="1" dirty="0"/>
              <a:t> krátkého divadelního představení o tom, jak roboti hledají smysl života.„</a:t>
            </a:r>
          </a:p>
          <a:p>
            <a:pPr lvl="1"/>
            <a:r>
              <a:rPr lang="cs-CZ" i="1" dirty="0"/>
              <a:t>"</a:t>
            </a:r>
            <a:r>
              <a:rPr lang="cs-CZ" b="1" i="1" dirty="0"/>
              <a:t>Vymysli 5 způsobů</a:t>
            </a:r>
            <a:r>
              <a:rPr lang="cs-CZ" i="1" dirty="0"/>
              <a:t>, jak využít </a:t>
            </a:r>
            <a:r>
              <a:rPr lang="cs-CZ" i="1" dirty="0" err="1"/>
              <a:t>drony</a:t>
            </a:r>
            <a:r>
              <a:rPr lang="cs-CZ" i="1" dirty="0"/>
              <a:t> v zemědělství."</a:t>
            </a:r>
          </a:p>
          <a:p>
            <a:pPr lvl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74B61A-0D52-4C7D-92CF-1C9B3436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65" y="0"/>
            <a:ext cx="392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9A26-AA93-16EF-2E58-C4741B67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9881869-E27B-67C3-8D2E-BFB6A22A4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A8689-A298-E433-B299-3BCB96D9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Hlavní druhy promptů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83B75-FFF6-244F-33F6-56CD4091B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3A943D-D0EE-8A8C-CAF8-26B632B1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3F151-C201-7267-BE30-B0597FD2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658860" cy="57427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b="1" dirty="0"/>
              <a:t>Generování materiálů </a:t>
            </a:r>
            <a:r>
              <a:rPr lang="cs-CZ" dirty="0"/>
              <a:t>– tvorba materiálů pro výuku, jako jsou testy, prezentace, pracovní listy.</a:t>
            </a:r>
          </a:p>
          <a:p>
            <a:pPr lvl="1"/>
            <a:r>
              <a:rPr lang="cs-CZ" i="1" dirty="0"/>
              <a:t>„Vytvoř </a:t>
            </a:r>
            <a:r>
              <a:rPr lang="cs-CZ" b="1" i="1" dirty="0"/>
              <a:t>test</a:t>
            </a:r>
            <a:r>
              <a:rPr lang="cs-CZ" i="1" dirty="0"/>
              <a:t> s pěti otázkami na téma historie AI a zahrň odpovědi. …“</a:t>
            </a:r>
          </a:p>
          <a:p>
            <a:pPr lvl="1"/>
            <a:r>
              <a:rPr lang="cs-CZ" i="1" dirty="0"/>
              <a:t>„Připrav výběr pravdivých a nepravdivých tvrzení o elektrických obvodech.“</a:t>
            </a:r>
          </a:p>
          <a:p>
            <a:pPr lvl="1"/>
            <a:r>
              <a:rPr lang="cs-CZ" i="1" dirty="0"/>
              <a:t>"Vytvoř </a:t>
            </a:r>
            <a:r>
              <a:rPr lang="cs-CZ" b="1" i="1" dirty="0"/>
              <a:t>tabulku</a:t>
            </a:r>
            <a:r>
              <a:rPr lang="cs-CZ" i="1" dirty="0"/>
              <a:t> k vyplnění, kde studenti porovnají vlastnosti savců a ptáků.„</a:t>
            </a:r>
          </a:p>
          <a:p>
            <a:pPr lvl="1"/>
            <a:r>
              <a:rPr lang="cs-CZ" i="1" dirty="0"/>
              <a:t>"Vytvoř </a:t>
            </a:r>
            <a:r>
              <a:rPr lang="cs-CZ" b="1" i="1" dirty="0"/>
              <a:t>křížovku</a:t>
            </a:r>
            <a:r>
              <a:rPr lang="cs-CZ" i="1" dirty="0"/>
              <a:t> na téma významné osobnosti fyziky."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„Navrhni </a:t>
            </a:r>
            <a:r>
              <a:rPr lang="cs-CZ" b="1" i="1" dirty="0"/>
              <a:t>osnovu prezentace </a:t>
            </a:r>
            <a:r>
              <a:rPr lang="cs-CZ" i="1" dirty="0"/>
              <a:t>na téma: Vývoj počítačových her…„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Připrav </a:t>
            </a:r>
            <a:r>
              <a:rPr lang="cs-CZ" b="1" i="1" dirty="0"/>
              <a:t>tři </a:t>
            </a:r>
            <a:r>
              <a:rPr lang="cs-CZ" b="1" i="1" dirty="0" err="1"/>
              <a:t>slidy</a:t>
            </a:r>
            <a:r>
              <a:rPr lang="cs-CZ" b="1" i="1" dirty="0"/>
              <a:t> </a:t>
            </a:r>
            <a:r>
              <a:rPr lang="cs-CZ" i="1" dirty="0"/>
              <a:t>o etických otázkách spojených s umělou inteligencí.“</a:t>
            </a:r>
          </a:p>
          <a:p>
            <a:pPr lvl="1"/>
            <a:r>
              <a:rPr lang="cs-CZ" i="1" dirty="0"/>
              <a:t>„Připrav </a:t>
            </a:r>
            <a:r>
              <a:rPr lang="cs-CZ" b="1" i="1" dirty="0"/>
              <a:t>studijní plán </a:t>
            </a:r>
            <a:r>
              <a:rPr lang="cs-CZ" i="1" dirty="0"/>
              <a:t>na téma fyzika částic pro středoškoláky během jednoho měsíce.“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8E03878-36AD-4059-83C1-C6CF806B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65" y="0"/>
            <a:ext cx="392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Co je důležité při vytváření promptu?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60004" cy="5742768"/>
          </a:xfrm>
        </p:spPr>
        <p:txBody>
          <a:bodyPr>
            <a:normAutofit/>
          </a:bodyPr>
          <a:lstStyle/>
          <a:p>
            <a:r>
              <a:rPr lang="cs-CZ" b="1" dirty="0"/>
              <a:t>Přesnost:  </a:t>
            </a:r>
          </a:p>
          <a:p>
            <a:pPr lvl="1"/>
            <a:r>
              <a:rPr lang="cs-CZ" dirty="0"/>
              <a:t>Specifické a </a:t>
            </a:r>
            <a:r>
              <a:rPr lang="cs-CZ" b="1" dirty="0"/>
              <a:t>jasně formulované prompty </a:t>
            </a:r>
            <a:r>
              <a:rPr lang="cs-CZ" dirty="0"/>
              <a:t>vedou k relevantnějším a přesnějším výsledkům.</a:t>
            </a:r>
          </a:p>
          <a:p>
            <a:pPr lvl="1"/>
            <a:r>
              <a:rPr lang="cs-CZ" dirty="0"/>
              <a:t>Je důležité být </a:t>
            </a:r>
            <a:r>
              <a:rPr lang="cs-CZ" b="1" dirty="0"/>
              <a:t>konkrétní</a:t>
            </a:r>
            <a:r>
              <a:rPr lang="cs-CZ" dirty="0"/>
              <a:t> ve svých požadavcích.</a:t>
            </a:r>
          </a:p>
          <a:p>
            <a:pPr lvl="1"/>
            <a:r>
              <a:rPr lang="cs-CZ" dirty="0"/>
              <a:t>Vyhněte se nejednoznačnosti, vágnosti.</a:t>
            </a:r>
          </a:p>
          <a:p>
            <a:pPr lvl="1"/>
            <a:r>
              <a:rPr lang="cs-CZ" dirty="0"/>
              <a:t>Definujte </a:t>
            </a:r>
            <a:r>
              <a:rPr lang="cs-CZ" b="1" dirty="0"/>
              <a:t>formát </a:t>
            </a:r>
            <a:r>
              <a:rPr lang="cs-CZ" dirty="0"/>
              <a:t>nebo </a:t>
            </a:r>
            <a:r>
              <a:rPr lang="cs-CZ" b="1" dirty="0"/>
              <a:t>rozsah </a:t>
            </a:r>
            <a:r>
              <a:rPr lang="cs-CZ" dirty="0"/>
              <a:t>výstupu.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Příliš stručný prompt:</a:t>
            </a:r>
          </a:p>
          <a:p>
            <a:pPr marL="914400" lvl="2" indent="0">
              <a:buNone/>
            </a:pPr>
            <a:r>
              <a:rPr lang="cs-CZ" sz="2400" i="1" dirty="0"/>
              <a:t>„Napiš mi něco o AI ve vzdělávání.“</a:t>
            </a:r>
          </a:p>
          <a:p>
            <a:pPr lvl="1"/>
            <a:r>
              <a:rPr lang="cs-CZ" dirty="0"/>
              <a:t>Lepší prompt:</a:t>
            </a:r>
          </a:p>
          <a:p>
            <a:pPr marL="914400" lvl="2" indent="0">
              <a:buNone/>
            </a:pPr>
            <a:r>
              <a:rPr lang="cs-CZ" sz="2400" i="1" dirty="0"/>
              <a:t>„Vytvoř odstavec, který stručně shrne hlavní výhody používání umělé inteligence ve vzdělávání.“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F41FAC-652B-08AF-4B59-4844E9D0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006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Co je důležité při vytváření promptu?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60004" cy="5742768"/>
          </a:xfrm>
        </p:spPr>
        <p:txBody>
          <a:bodyPr>
            <a:normAutofit/>
          </a:bodyPr>
          <a:lstStyle/>
          <a:p>
            <a:r>
              <a:rPr lang="cs-CZ" b="1" dirty="0"/>
              <a:t>Zahrnutí</a:t>
            </a:r>
            <a:r>
              <a:rPr lang="cs-CZ" sz="2400" b="1" dirty="0"/>
              <a:t> </a:t>
            </a:r>
            <a:r>
              <a:rPr lang="cs-CZ" b="1" dirty="0"/>
              <a:t>kontextu</a:t>
            </a:r>
            <a:r>
              <a:rPr lang="cs-CZ" sz="2400" b="1" dirty="0"/>
              <a:t>: </a:t>
            </a:r>
          </a:p>
          <a:p>
            <a:pPr lvl="1"/>
            <a:r>
              <a:rPr lang="cs-CZ" dirty="0"/>
              <a:t>Vložení dostatečného kontextu do promptu pomáhá AI lépe porozumět zadání a generovat přesnější odpovědi nebo obsah.</a:t>
            </a:r>
          </a:p>
          <a:p>
            <a:pPr marL="914400" lvl="2" indent="0">
              <a:buNone/>
            </a:pPr>
            <a:endParaRPr lang="cs-CZ" sz="2400" dirty="0"/>
          </a:p>
          <a:p>
            <a:pPr marL="457200" lvl="1" indent="0">
              <a:buNone/>
            </a:pPr>
            <a:r>
              <a:rPr lang="cs-CZ" i="1" dirty="0"/>
              <a:t>„Napiš příběh o dobrodružství v lese pro děti ve věku 6-8 let.“</a:t>
            </a:r>
          </a:p>
          <a:p>
            <a:pPr lvl="2"/>
            <a:endParaRPr lang="cs-CZ" sz="2400" b="1" i="1" dirty="0"/>
          </a:p>
          <a:p>
            <a:pPr marL="457200" lvl="1" indent="0">
              <a:buNone/>
            </a:pPr>
            <a:r>
              <a:rPr lang="cs-CZ" i="1" dirty="0"/>
              <a:t>„Napiš úvod pro článek o umělé inteligenci, který bude určen vysokoškolským učitelům humanitních oborů a bude se zaměřovat na výhody AI ve výuce.“</a:t>
            </a:r>
          </a:p>
          <a:p>
            <a:r>
              <a:rPr lang="cs-CZ" b="1" dirty="0"/>
              <a:t>Strukturovaný prompt</a:t>
            </a:r>
            <a:r>
              <a:rPr lang="cs-CZ" sz="2400" b="1" dirty="0"/>
              <a:t>: </a:t>
            </a:r>
          </a:p>
          <a:p>
            <a:pPr lvl="1"/>
            <a:r>
              <a:rPr lang="cs-CZ" dirty="0"/>
              <a:t>K zvýšení srozumitelnosti promptu můžete použít odstavce, odrážky, nadpisy, tučné písmo.</a:t>
            </a:r>
          </a:p>
          <a:p>
            <a:pPr marL="457200" lvl="1" indent="0">
              <a:buNone/>
            </a:pPr>
            <a:endParaRPr 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F41FAC-652B-08AF-4B59-4844E9D0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006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0" y="410255"/>
            <a:ext cx="7470847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</a:rPr>
              <a:t>Workshopy k využívání umělé inteligence v práci učitele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6533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0" y="1653839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E951B1-A146-A374-6586-C4E7C4FD3DFB}"/>
              </a:ext>
            </a:extLst>
          </p:cNvPr>
          <p:cNvSpPr txBox="1">
            <a:spLocks/>
          </p:cNvSpPr>
          <p:nvPr/>
        </p:nvSpPr>
        <p:spPr>
          <a:xfrm>
            <a:off x="328701" y="1731057"/>
            <a:ext cx="7916758" cy="512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b="1" dirty="0"/>
              <a:t>První workshop (18.10.2024): </a:t>
            </a:r>
          </a:p>
          <a:p>
            <a:pPr lvl="1"/>
            <a:r>
              <a:rPr lang="cs-CZ" i="1" dirty="0"/>
              <a:t>Základní koncepty a principy umělé inteligence (AI) a strojového učení (ML) a jejich potenciál pro výuku.</a:t>
            </a:r>
          </a:p>
          <a:p>
            <a:pPr lvl="1"/>
            <a:r>
              <a:rPr lang="cs-CZ" dirty="0"/>
              <a:t>Potenciál AI pro výuku a přehled možného využití.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Druhý workshop (dnes): </a:t>
            </a:r>
          </a:p>
          <a:p>
            <a:pPr lvl="1"/>
            <a:r>
              <a:rPr lang="cs-CZ" i="1" dirty="0"/>
              <a:t>Ukázka využití AI pro ulehčení a zefektivnění práce se studenty a organizace předmětu. </a:t>
            </a:r>
          </a:p>
          <a:p>
            <a:pPr lvl="1"/>
            <a:r>
              <a:rPr lang="cs-CZ" dirty="0"/>
              <a:t>Praktické ukázky konkrétních nástrojů.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Třetí workshop (leden nebo únor 2025): </a:t>
            </a:r>
          </a:p>
          <a:p>
            <a:pPr lvl="1"/>
            <a:r>
              <a:rPr lang="cs-CZ" i="1" dirty="0"/>
              <a:t>Zaškolení ve vybraných dostupných nástrojích AI. </a:t>
            </a:r>
          </a:p>
          <a:p>
            <a:pPr lvl="1"/>
            <a:r>
              <a:rPr lang="cs-CZ" dirty="0"/>
              <a:t>Praktická cvičení a ukázky v reálném čase.</a:t>
            </a:r>
            <a:endParaRPr lang="cs-CZ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913C02-ACA4-2A07-15CA-47DDA82A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00" y="-13542"/>
            <a:ext cx="443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Co je důležité při vytváření promptu?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60004" cy="5742768"/>
          </a:xfrm>
        </p:spPr>
        <p:txBody>
          <a:bodyPr>
            <a:normAutofit/>
          </a:bodyPr>
          <a:lstStyle/>
          <a:p>
            <a:r>
              <a:rPr lang="cs-CZ" b="1" dirty="0"/>
              <a:t>Určení tónu a stylu: </a:t>
            </a:r>
          </a:p>
          <a:p>
            <a:pPr lvl="1"/>
            <a:r>
              <a:rPr lang="cs-CZ" dirty="0"/>
              <a:t>Pro personalizaci výstupu je možné specifikovat </a:t>
            </a:r>
            <a:r>
              <a:rPr lang="cs-CZ" b="1" dirty="0"/>
              <a:t>tón, styl </a:t>
            </a:r>
            <a:r>
              <a:rPr lang="cs-CZ" dirty="0"/>
              <a:t>nebo jakékoli jiné </a:t>
            </a:r>
            <a:r>
              <a:rPr lang="cs-CZ" b="1" dirty="0"/>
              <a:t>estetické preference</a:t>
            </a:r>
            <a:r>
              <a:rPr lang="cs-CZ" dirty="0"/>
              <a:t>, což AI pomůže lépe odpovídat očekávání uživatele.</a:t>
            </a:r>
          </a:p>
          <a:p>
            <a:pPr lvl="1"/>
            <a:r>
              <a:rPr lang="cs-CZ" dirty="0"/>
              <a:t>Například určíme, zda pro odpověď vyžadujeme formální, neformální, technický nebo jednoduchý jazyk</a:t>
            </a:r>
          </a:p>
          <a:p>
            <a:pPr lvl="1"/>
            <a:endParaRPr lang="cs-CZ" dirty="0"/>
          </a:p>
          <a:p>
            <a:pPr marL="914400" lvl="2" indent="0">
              <a:buNone/>
            </a:pPr>
            <a:r>
              <a:rPr lang="cs-CZ" sz="2400" i="1" dirty="0"/>
              <a:t>„Napiš </a:t>
            </a:r>
            <a:r>
              <a:rPr lang="cs-CZ" sz="2400" b="1" i="1" dirty="0"/>
              <a:t>formální </a:t>
            </a:r>
            <a:r>
              <a:rPr lang="cs-CZ" sz="2400" i="1" dirty="0"/>
              <a:t>dopis žádající o sponzorství …“</a:t>
            </a:r>
          </a:p>
          <a:p>
            <a:pPr marL="914400" lvl="2" indent="0">
              <a:buNone/>
            </a:pPr>
            <a:r>
              <a:rPr lang="cs-CZ" sz="2400" i="1" dirty="0"/>
              <a:t>„Napiš </a:t>
            </a:r>
            <a:r>
              <a:rPr lang="cs-CZ" sz="2400" b="1" i="1" dirty="0"/>
              <a:t>vtipný</a:t>
            </a:r>
            <a:r>
              <a:rPr lang="cs-CZ" sz="2400" i="1" dirty="0"/>
              <a:t> příspěvek na sociální sítě...“</a:t>
            </a:r>
          </a:p>
          <a:p>
            <a:pPr marL="914400" lvl="2" indent="0">
              <a:buNone/>
            </a:pPr>
            <a:r>
              <a:rPr lang="cs-CZ" sz="2400" i="1" dirty="0"/>
              <a:t>„Napiš </a:t>
            </a:r>
            <a:r>
              <a:rPr lang="cs-CZ" sz="2400" b="1" i="1" dirty="0"/>
              <a:t>krátký, uklidňující </a:t>
            </a:r>
            <a:r>
              <a:rPr lang="cs-CZ" sz="2400" i="1" dirty="0"/>
              <a:t>text pro rodiče, jejichž dítě se chystá na operaci mandlí. Vysvětli, jak zákrok probíhá, jak se dítě zotaví a co mohou udělat pro to, aby se cítili klidnější.“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F41FAC-652B-08AF-4B59-4844E9D0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006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Co je důležité při vytváření promptu?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60004" cy="5742768"/>
          </a:xfrm>
        </p:spPr>
        <p:txBody>
          <a:bodyPr>
            <a:normAutofit/>
          </a:bodyPr>
          <a:lstStyle/>
          <a:p>
            <a:r>
              <a:rPr lang="cs-CZ" sz="2600" b="1" dirty="0"/>
              <a:t>Určení tónu a stylu - rozšířená ukázka: </a:t>
            </a:r>
          </a:p>
          <a:p>
            <a:pPr lvl="1"/>
            <a:r>
              <a:rPr lang="cs-CZ" sz="2000" dirty="0"/>
              <a:t>Jednoduchý a přístupný tón pro laickou veřejnost:</a:t>
            </a:r>
          </a:p>
          <a:p>
            <a:pPr lvl="2"/>
            <a:r>
              <a:rPr lang="cs-CZ" i="1" dirty="0"/>
              <a:t>„Vysvětli pojem umělá inteligence jednoduchým a přístupným způsobem, vhodným pro lidi, kteří nemají žádné technické znalosti. Použij příklady ze života, aby bylo vysvětlení snadno pochopitelné.“</a:t>
            </a:r>
          </a:p>
          <a:p>
            <a:pPr lvl="1"/>
            <a:r>
              <a:rPr lang="cs-CZ" sz="2000" dirty="0"/>
              <a:t>Formální a odborný tón:</a:t>
            </a:r>
          </a:p>
          <a:p>
            <a:pPr lvl="2"/>
            <a:r>
              <a:rPr lang="cs-CZ" i="1" dirty="0"/>
              <a:t>„Napiš formální úvod do akademického článku o tom, jak strojové učení mění výzkum ve vědě a technice. Zdůrazni, jak tato technologie zlepšuje efektivitu analýzy dat. Použij odbornou terminologii a strukturu vhodnou pro vědeckou publikaci.“</a:t>
            </a:r>
          </a:p>
          <a:p>
            <a:pPr lvl="1"/>
            <a:r>
              <a:rPr lang="cs-CZ" sz="2000" dirty="0"/>
              <a:t>Kreativní a hravý tón pro děti:</a:t>
            </a:r>
          </a:p>
          <a:p>
            <a:pPr lvl="2"/>
            <a:r>
              <a:rPr lang="cs-CZ" i="1" dirty="0"/>
              <a:t>„Napiš krátkou, zábavnou pohádku pro děti o robotovi, který se učí nové věci ve škole, díky umělé inteligenci. Příběh by měl být jednoduchý a měl by dětem ukázat, že technologie mohou být jejich přátelé.“</a:t>
            </a:r>
          </a:p>
          <a:p>
            <a:pPr lvl="1"/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F41FAC-652B-08AF-4B59-4844E9D0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006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Prompt – základ komunikace s AI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21094" cy="5742768"/>
          </a:xfrm>
        </p:spPr>
        <p:txBody>
          <a:bodyPr>
            <a:normAutofit/>
          </a:bodyPr>
          <a:lstStyle/>
          <a:p>
            <a:r>
              <a:rPr lang="cs-CZ" sz="2600" b="1" dirty="0"/>
              <a:t>Příklady nebo reference</a:t>
            </a:r>
          </a:p>
          <a:p>
            <a:pPr lvl="1"/>
            <a:r>
              <a:rPr lang="cs-CZ" dirty="0"/>
              <a:t>Pokud je to možné, zahrňte </a:t>
            </a:r>
            <a:r>
              <a:rPr lang="cs-CZ" b="1" dirty="0"/>
              <a:t>příklady</a:t>
            </a:r>
            <a:r>
              <a:rPr lang="cs-CZ" dirty="0"/>
              <a:t> nebo </a:t>
            </a:r>
            <a:r>
              <a:rPr lang="cs-CZ" b="1" dirty="0"/>
              <a:t>reference.</a:t>
            </a:r>
          </a:p>
          <a:p>
            <a:pPr marL="914400" lvl="2" indent="0">
              <a:buNone/>
            </a:pPr>
            <a:endParaRPr lang="cs-CZ" sz="2400" i="1" dirty="0"/>
          </a:p>
          <a:p>
            <a:pPr marL="457200" lvl="1" indent="0">
              <a:buNone/>
            </a:pPr>
            <a:r>
              <a:rPr lang="cs-CZ" i="1" dirty="0"/>
              <a:t>„Vytvoř podobný text, jako je v tomto článku, ale zaměř se na přínos firmy XYZ v oblasti inovací.“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„Vytvoř podobné logo, jako je toto, ale v klasičtějším decentním stylu, v odstínech modré.“</a:t>
            </a:r>
          </a:p>
          <a:p>
            <a:pPr marL="914400" lvl="2" indent="0">
              <a:buNone/>
            </a:pPr>
            <a:endParaRPr lang="cs-CZ" sz="30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36CE71-751B-7BD2-63BA-838B5D5B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063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Prompt – základ komunikace s AI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21094" cy="5742768"/>
          </a:xfrm>
        </p:spPr>
        <p:txBody>
          <a:bodyPr>
            <a:normAutofit/>
          </a:bodyPr>
          <a:lstStyle/>
          <a:p>
            <a:r>
              <a:rPr lang="cs-CZ" b="1" dirty="0"/>
              <a:t>Negativní prompt:</a:t>
            </a:r>
          </a:p>
          <a:p>
            <a:pPr lvl="1"/>
            <a:r>
              <a:rPr lang="cs-CZ" dirty="0"/>
              <a:t>Definuje omezení nebo zakázané prvky, aby výstup lépe odpovídal našim požadavkům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„Napiš příběh o AI a jejím vlivu na svět, ale </a:t>
            </a:r>
            <a:r>
              <a:rPr lang="cs-CZ" b="1" i="1" dirty="0"/>
              <a:t>vynech</a:t>
            </a:r>
            <a:r>
              <a:rPr lang="cs-CZ" i="1" dirty="0"/>
              <a:t> slova jako 'strach', 'apokalypsa' nebo 'zničení‘.“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„Napiš reklamní text propagující nový nástroj pro hodnocení studentských prací. </a:t>
            </a:r>
            <a:r>
              <a:rPr lang="cs-CZ" b="1" i="1" dirty="0"/>
              <a:t>Nevkládej</a:t>
            </a:r>
            <a:r>
              <a:rPr lang="cs-CZ" i="1" dirty="0"/>
              <a:t> žádné informace o ceně nebo omezeních produktu a vynech přehnané sliby.“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,,Vytvoř scénu západu slunce na pláži. </a:t>
            </a:r>
            <a:r>
              <a:rPr lang="cs-CZ" b="1" i="1" dirty="0"/>
              <a:t>Nevytvářej</a:t>
            </a:r>
            <a:r>
              <a:rPr lang="cs-CZ" i="1" dirty="0"/>
              <a:t> žádné postavy nebo lidské prvky a vyhni se moderním budovám.“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36CE71-751B-7BD2-63BA-838B5D5B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063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Prompt – základ komunikace s AI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21094" cy="5742768"/>
          </a:xfrm>
        </p:spPr>
        <p:txBody>
          <a:bodyPr>
            <a:normAutofit/>
          </a:bodyPr>
          <a:lstStyle/>
          <a:p>
            <a:r>
              <a:rPr lang="cs-CZ" sz="2600" b="1" dirty="0"/>
              <a:t>Iterace a experimentování</a:t>
            </a:r>
          </a:p>
          <a:p>
            <a:pPr lvl="1"/>
            <a:r>
              <a:rPr lang="cs-CZ" dirty="0"/>
              <a:t>Vytváření efektivních promptů může vyžadovat experimentování a iteraci.</a:t>
            </a:r>
          </a:p>
          <a:p>
            <a:pPr lvl="1"/>
            <a:r>
              <a:rPr lang="cs-CZ" dirty="0"/>
              <a:t>Učení se, jaká klíčová slova nebo fráze AI systém nejlépe reaguje, může výrazně zlepšit kvalitu generovaného obsahu.</a:t>
            </a:r>
          </a:p>
          <a:p>
            <a:pPr lvl="1"/>
            <a:r>
              <a:rPr lang="cs-CZ" dirty="0"/>
              <a:t>Příklad: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cs-CZ" i="1" dirty="0"/>
              <a:t>„Vytvoř ilustraci horské scenérie.“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i="1" dirty="0"/>
              <a:t>„Vytvoř ilustraci horské scenérie s lesem v popředí a zasněženými vrcholky hor v pozadí.“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i="1" dirty="0"/>
              <a:t>„Vytvoř ilustraci horské scenérie s lesem v popředí a zasněženými vrcholky hor v pozadí. Styl ilustrace by měl být realistický, s jemným světlem při západu slunce.“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i="1" dirty="0"/>
              <a:t>„Vytvoř realistickou ilustraci horské scenérie s lesem v popředí a zasněženými vrcholky hor v pozadí při západu slunce. Nepoužívej žádné postavy nebo zvířata.“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36CE71-751B-7BD2-63BA-838B5D5B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063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Prompt – základ komunikace s AI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21094" cy="5742768"/>
          </a:xfrm>
        </p:spPr>
        <p:txBody>
          <a:bodyPr>
            <a:normAutofit/>
          </a:bodyPr>
          <a:lstStyle/>
          <a:p>
            <a:r>
              <a:rPr lang="cs-CZ" sz="2600" b="1" dirty="0"/>
              <a:t>Kontrola výsledků</a:t>
            </a:r>
          </a:p>
          <a:p>
            <a:pPr lvl="1"/>
            <a:r>
              <a:rPr lang="cs-CZ" sz="2200" dirty="0"/>
              <a:t>Veškeré výstupy a poskytnuté informace je třeba zkontrolovat a ověřit</a:t>
            </a:r>
          </a:p>
          <a:p>
            <a:pPr lvl="1"/>
            <a:r>
              <a:rPr lang="cs-CZ" sz="2200" dirty="0"/>
              <a:t>AI nástroje mohou tzv. „halucinovat“, tj. odpovědi a zdroje si vymýšlí. </a:t>
            </a:r>
          </a:p>
          <a:p>
            <a:pPr lvl="1"/>
            <a:r>
              <a:rPr lang="cs-CZ" sz="2200" dirty="0"/>
              <a:t>Poslední týdny-měsíce velký pokrok modelů v citování zdrojů</a:t>
            </a:r>
          </a:p>
          <a:p>
            <a:r>
              <a:rPr lang="cs-CZ" sz="2600" b="1" dirty="0"/>
              <a:t>Je vhodné dávat upřesňující pokyny</a:t>
            </a:r>
          </a:p>
          <a:p>
            <a:pPr lvl="1"/>
            <a:r>
              <a:rPr lang="cs-CZ" b="1" dirty="0"/>
              <a:t>Kde</a:t>
            </a:r>
            <a:r>
              <a:rPr lang="cs-CZ" dirty="0"/>
              <a:t> má chatbot hledat informace</a:t>
            </a:r>
          </a:p>
          <a:p>
            <a:pPr lvl="1"/>
            <a:r>
              <a:rPr lang="cs-CZ" b="1" dirty="0"/>
              <a:t>Zda má uvádět </a:t>
            </a:r>
            <a:r>
              <a:rPr lang="cs-CZ" dirty="0"/>
              <a:t>u informací zdroje</a:t>
            </a:r>
          </a:p>
          <a:p>
            <a:pPr lvl="1"/>
            <a:r>
              <a:rPr lang="cs-CZ" b="1" dirty="0"/>
              <a:t>Že si nemá vymýšlet</a:t>
            </a:r>
            <a:r>
              <a:rPr lang="cs-CZ" dirty="0"/>
              <a:t>. Že si má informaci </a:t>
            </a:r>
            <a:r>
              <a:rPr lang="cs-CZ" b="1" dirty="0"/>
              <a:t>ověřit</a:t>
            </a:r>
            <a:r>
              <a:rPr lang="cs-CZ" dirty="0"/>
              <a:t>.</a:t>
            </a:r>
          </a:p>
          <a:p>
            <a:pPr lvl="1"/>
            <a:r>
              <a:rPr lang="cs-CZ" i="1" dirty="0"/>
              <a:t>A další,…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36CE71-751B-7BD2-63BA-838B5D5BB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063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Prompt – základ komunikace s AI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" y="1258923"/>
            <a:ext cx="8029441" cy="5742768"/>
          </a:xfrm>
        </p:spPr>
        <p:txBody>
          <a:bodyPr>
            <a:normAutofit/>
          </a:bodyPr>
          <a:lstStyle/>
          <a:p>
            <a:r>
              <a:rPr lang="cs-CZ" sz="2600" b="1" dirty="0"/>
              <a:t>Využití příkladů a šablon</a:t>
            </a:r>
          </a:p>
          <a:p>
            <a:pPr lvl="1"/>
            <a:r>
              <a:rPr lang="cs-CZ" dirty="0"/>
              <a:t>Pro začátečníky může být užitečné používat šablony nebo se inspirovat příklady promptů. </a:t>
            </a:r>
          </a:p>
          <a:p>
            <a:pPr lvl="1"/>
            <a:r>
              <a:rPr lang="cs-CZ" dirty="0"/>
              <a:t>To může poskytnout lepší představu o tom, jak formulovat efektivní prompty.</a:t>
            </a:r>
          </a:p>
          <a:p>
            <a:pPr lvl="1"/>
            <a:r>
              <a:rPr lang="cs-CZ" dirty="0">
                <a:hlinkClick r:id="rId3"/>
              </a:rPr>
              <a:t>https://chatveskole.cz/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6E5129-0348-4036-B015-692500744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894" y="3622996"/>
            <a:ext cx="4678620" cy="31171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9EC25C-85C3-4CD2-BD1C-E3BF1A2F8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063" y="0"/>
            <a:ext cx="4094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Pokročilé prompty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7921094" cy="5742768"/>
          </a:xfrm>
        </p:spPr>
        <p:txBody>
          <a:bodyPr>
            <a:normAutofit/>
          </a:bodyPr>
          <a:lstStyle/>
          <a:p>
            <a:pPr lvl="1"/>
            <a:r>
              <a:rPr lang="cs-CZ" sz="2800" dirty="0"/>
              <a:t>Technická pomoc</a:t>
            </a:r>
          </a:p>
          <a:p>
            <a:pPr lvl="1"/>
            <a:r>
              <a:rPr lang="cs-CZ" sz="2800" dirty="0"/>
              <a:t>Datová analýza, dynamická analýza (více typů dat)</a:t>
            </a:r>
          </a:p>
          <a:p>
            <a:pPr lvl="1"/>
            <a:r>
              <a:rPr lang="cs-CZ" sz="2800" dirty="0"/>
              <a:t>Kombinované dotazy (např. nad textem, obrázkem, audio-záznamem…)</a:t>
            </a:r>
          </a:p>
          <a:p>
            <a:pPr lvl="1"/>
            <a:r>
              <a:rPr lang="cs-CZ" sz="2800" dirty="0"/>
              <a:t>Vizualizace, generování multimediálního obsahu</a:t>
            </a:r>
          </a:p>
          <a:p>
            <a:pPr lvl="2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32D4FB-A0FF-40FC-82A3-CCFD93EB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85" y="0"/>
            <a:ext cx="3509407" cy="70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9A26-AA93-16EF-2E58-C4741B67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9881869-E27B-67C3-8D2E-BFB6A22A4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A8689-A298-E433-B299-3BCB96D9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Pokročilé prompty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83B75-FFF6-244F-33F6-56CD4091B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3A943D-D0EE-8A8C-CAF8-26B632B1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3F151-C201-7267-BE30-B0597FD2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696522" cy="574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Technická pomoc </a:t>
            </a:r>
            <a:r>
              <a:rPr lang="cs-CZ" dirty="0"/>
              <a:t>– řešení konkrétních problémů, jako jsou chyby v kódu nebo výpočty.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pl-PL" sz="2000" i="1" dirty="0"/>
              <a:t>„Najdi chybu v tomto kódu Pythonu: [...]”</a:t>
            </a:r>
          </a:p>
          <a:p>
            <a:pPr marL="457200" lvl="1" indent="0">
              <a:buNone/>
            </a:pPr>
            <a:r>
              <a:rPr lang="cs-CZ" sz="2000" i="1" dirty="0"/>
              <a:t>„Co znamená tato chyba a jak jí opravím?“</a:t>
            </a:r>
          </a:p>
          <a:p>
            <a:pPr marL="457200" lvl="1" indent="0">
              <a:buNone/>
            </a:pPr>
            <a:endParaRPr lang="cs-CZ" sz="2000" i="1" dirty="0"/>
          </a:p>
          <a:p>
            <a:pPr marL="457200" lvl="1" indent="0">
              <a:buNone/>
            </a:pPr>
            <a:r>
              <a:rPr lang="cs-CZ" sz="2000" i="1" dirty="0"/>
              <a:t>„Jak nastavím parametry trénování pro konvoluční neuronovou síť v </a:t>
            </a:r>
            <a:r>
              <a:rPr lang="cs-CZ" sz="2000" i="1" dirty="0" err="1"/>
              <a:t>Kerasu</a:t>
            </a:r>
            <a:r>
              <a:rPr lang="cs-CZ" sz="2000" i="1" dirty="0"/>
              <a:t>? …“</a:t>
            </a:r>
          </a:p>
          <a:p>
            <a:pPr marL="457200" lvl="1" indent="0">
              <a:buNone/>
            </a:pPr>
            <a:r>
              <a:rPr lang="cs-CZ" sz="2000" i="1" dirty="0"/>
              <a:t>„Napiš </a:t>
            </a:r>
            <a:r>
              <a:rPr lang="cs-CZ" sz="2000" i="1" dirty="0" err="1"/>
              <a:t>PowerShell</a:t>
            </a:r>
            <a:r>
              <a:rPr lang="cs-CZ" sz="2000" i="1" dirty="0"/>
              <a:t> skript, který zkopíruje všechny soubory z jednoho adresáře do druhého.“</a:t>
            </a:r>
          </a:p>
          <a:p>
            <a:pPr marL="457200" lvl="1" indent="0">
              <a:buNone/>
            </a:pPr>
            <a:r>
              <a:rPr lang="cs-CZ" sz="2000" i="1" dirty="0"/>
              <a:t>„Napiš kód v Pythonu, který nakreslí graf …“</a:t>
            </a:r>
          </a:p>
          <a:p>
            <a:pPr marL="457200" lvl="1" indent="0">
              <a:buNone/>
            </a:pPr>
            <a:endParaRPr lang="cs-CZ" sz="2000" i="1" dirty="0"/>
          </a:p>
          <a:p>
            <a:pPr marL="457200" lvl="1" indent="0">
              <a:buNone/>
            </a:pPr>
            <a:r>
              <a:rPr lang="cs-CZ" sz="2000" i="1" dirty="0"/>
              <a:t>"Jakou plochu má mít základová deska domu o rozměrech 10 × 8 metrů, pokud na ni bude aplikována betonová vrstva o tloušťce 15 cm? Vypočítej potřebné množství betonu v m³."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E102DFF-FAD2-4AE3-B9AE-B64F84DF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9A26-AA93-16EF-2E58-C4741B67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9881869-E27B-67C3-8D2E-BFB6A22A4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A8689-A298-E433-B299-3BCB96D9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Pokročilé prompty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83B75-FFF6-244F-33F6-56CD4091B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3A943D-D0EE-8A8C-CAF8-26B632B1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3F151-C201-7267-BE30-B0597FD2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876352" cy="574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Analytické dotazy </a:t>
            </a:r>
            <a:r>
              <a:rPr lang="cs-CZ" dirty="0"/>
              <a:t>– rozbor textu, dat nebo návrhů.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i="1" dirty="0"/>
              <a:t>"Analyzuj hlavní myšlenky v tomto textu: [...]„</a:t>
            </a:r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r>
              <a:rPr lang="cs-CZ" i="1" dirty="0"/>
              <a:t>„Navrhni další témata společně s přednášejícími pro seminář https://uterky.cvutdecin.cz/. Navrhni, které vědce z FJFI ČVUT oslovit, aby téma, které je jim vlastní bylo jiné než nedávná témata, a které by návštěvníky z řad široké veřejnosti zaujalo.“</a:t>
            </a:r>
          </a:p>
          <a:p>
            <a:pPr marL="457200" lvl="1" indent="0">
              <a:buNone/>
            </a:pPr>
            <a:endParaRPr lang="cs-CZ" i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BC1E1B-E606-4D62-AD52-9691A66F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01" y="591692"/>
            <a:ext cx="5085777" cy="124358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Co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bylo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minule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6533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0" y="1653839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E951B1-A146-A374-6586-C4E7C4FD3DFB}"/>
              </a:ext>
            </a:extLst>
          </p:cNvPr>
          <p:cNvSpPr txBox="1">
            <a:spLocks/>
          </p:cNvSpPr>
          <p:nvPr/>
        </p:nvSpPr>
        <p:spPr>
          <a:xfrm>
            <a:off x="328701" y="1731057"/>
            <a:ext cx="8316600" cy="470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/>
              <a:t>Úvod do základních konceptů umělé inteligence (AI) a strojového učení (ML)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Generativní AI a její potenciál ve vzdělávání a výzkumu</a:t>
            </a:r>
          </a:p>
          <a:p>
            <a:pPr lvl="1"/>
            <a:r>
              <a:rPr lang="cs-CZ" dirty="0"/>
              <a:t>Potenciál AI ve výuce a výzkumu</a:t>
            </a:r>
          </a:p>
          <a:p>
            <a:pPr lvl="1"/>
            <a:r>
              <a:rPr lang="cs-CZ" dirty="0" err="1"/>
              <a:t>Chatbot</a:t>
            </a:r>
            <a:r>
              <a:rPr lang="en-US" dirty="0"/>
              <a:t>y</a:t>
            </a:r>
            <a:r>
              <a:rPr lang="cs-CZ" dirty="0"/>
              <a:t> jako základní AI nástroje, AI Persony a AI Asistenti</a:t>
            </a:r>
          </a:p>
          <a:p>
            <a:pPr lvl="1"/>
            <a:r>
              <a:rPr lang="cs-CZ" dirty="0"/>
              <a:t>AI v systémech pro řízení výuky, AI v</a:t>
            </a:r>
            <a:r>
              <a:rPr lang="en-US" dirty="0"/>
              <a:t> </a:t>
            </a:r>
            <a:r>
              <a:rPr lang="en-US" dirty="0" err="1"/>
              <a:t>ekosystémech</a:t>
            </a:r>
            <a:r>
              <a:rPr lang="en-US" dirty="0"/>
              <a:t> Google Workspace a Microsoft 365</a:t>
            </a:r>
            <a:endParaRPr lang="cs-CZ" dirty="0"/>
          </a:p>
          <a:p>
            <a:pPr lvl="1"/>
            <a:r>
              <a:rPr lang="cs-CZ" dirty="0"/>
              <a:t>AI nástroje pro personalizaci výuky</a:t>
            </a:r>
          </a:p>
          <a:p>
            <a:pPr lvl="1"/>
            <a:r>
              <a:rPr lang="cs-CZ" dirty="0"/>
              <a:t>Odkazy na další zdroje informací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0D5975-AB29-4F77-95B7-97008C87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301" y="0"/>
            <a:ext cx="357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9418110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K</a:t>
            </a:r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ombinované prompty a analytické dotazy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816942" cy="574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dirty="0"/>
              <a:t>Prompty:</a:t>
            </a:r>
          </a:p>
          <a:p>
            <a:pPr lvl="1"/>
            <a:r>
              <a:rPr lang="cs-CZ" b="1" dirty="0"/>
              <a:t>Jednoduché: </a:t>
            </a:r>
            <a:r>
              <a:rPr lang="cs-CZ" dirty="0"/>
              <a:t>Jeden úkol nebo otázka.</a:t>
            </a:r>
          </a:p>
          <a:p>
            <a:pPr lvl="1"/>
            <a:r>
              <a:rPr lang="cs-CZ" b="1" dirty="0"/>
              <a:t>Kombinované</a:t>
            </a:r>
          </a:p>
          <a:p>
            <a:pPr lvl="2"/>
            <a:r>
              <a:rPr lang="cs-CZ" sz="2400" dirty="0"/>
              <a:t>Více formátů a zdrojů dat (samotný text promptu, nahrané soubory, odkazy) nebo více úkolů v rámci jednoho promptu</a:t>
            </a:r>
          </a:p>
          <a:p>
            <a:pPr lvl="2"/>
            <a:r>
              <a:rPr lang="cs-CZ" sz="2400" dirty="0"/>
              <a:t>Umožňují pokročilejší datovou analýzu a generování výstupů</a:t>
            </a:r>
          </a:p>
          <a:p>
            <a:pPr lvl="1"/>
            <a:r>
              <a:rPr lang="cs-CZ" b="1" dirty="0"/>
              <a:t>Typicky jsou to analytické dotazy </a:t>
            </a:r>
            <a:r>
              <a:rPr lang="cs-CZ" dirty="0"/>
              <a:t>– rozbor textu, dat nebo návrhů.</a:t>
            </a:r>
          </a:p>
          <a:p>
            <a:pPr lvl="1"/>
            <a:r>
              <a:rPr lang="cs-CZ" dirty="0"/>
              <a:t>Příklady použití:</a:t>
            </a:r>
          </a:p>
          <a:p>
            <a:pPr lvl="2"/>
            <a:r>
              <a:rPr lang="cs-CZ" sz="2400" b="1" dirty="0"/>
              <a:t>Text</a:t>
            </a:r>
            <a:r>
              <a:rPr lang="en-US" sz="2400" b="1" dirty="0"/>
              <a:t> + o</a:t>
            </a:r>
            <a:r>
              <a:rPr lang="cs-CZ" sz="2400" b="1" dirty="0" err="1"/>
              <a:t>brázek</a:t>
            </a:r>
            <a:r>
              <a:rPr lang="cs-CZ" sz="2400" b="1" dirty="0"/>
              <a:t>: </a:t>
            </a:r>
            <a:r>
              <a:rPr lang="cs-CZ" sz="2400" dirty="0"/>
              <a:t>Vysvětlení obrázku, </a:t>
            </a:r>
            <a:r>
              <a:rPr lang="en-US" sz="2400" dirty="0" err="1"/>
              <a:t>vlo</a:t>
            </a:r>
            <a:r>
              <a:rPr lang="cs-CZ" sz="2400" dirty="0"/>
              <a:t>žení obrázku do dokumentu, obrázek s textem apod.</a:t>
            </a:r>
          </a:p>
          <a:p>
            <a:pPr lvl="2"/>
            <a:r>
              <a:rPr lang="cs-CZ" sz="2400" b="1" dirty="0"/>
              <a:t>Text</a:t>
            </a:r>
            <a:r>
              <a:rPr lang="en-US" sz="2400" b="1" dirty="0"/>
              <a:t> + </a:t>
            </a:r>
            <a:r>
              <a:rPr lang="cs-CZ" sz="2400" b="1" dirty="0"/>
              <a:t>dokumenty:</a:t>
            </a:r>
            <a:r>
              <a:rPr lang="cs-CZ" sz="2400" dirty="0"/>
              <a:t> Analýza nebo přepis dokumentu a generování výstupu.</a:t>
            </a:r>
          </a:p>
          <a:p>
            <a:pPr lvl="2"/>
            <a:r>
              <a:rPr lang="cs-CZ" sz="2400" b="1" dirty="0"/>
              <a:t>Text + odkaz: </a:t>
            </a:r>
            <a:r>
              <a:rPr lang="cs-CZ" sz="2400" dirty="0"/>
              <a:t>Vyhledání informací z odkazu a jejich shrnutí.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A570D4-2522-4FED-90CD-4C35F915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2A98-C480-0691-9BED-BCFA8FF6B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4F83E1D-F274-384F-71AC-F3EF472F9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8049CD-10E6-50FE-78F0-458A5BB2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9625027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Kombinované prompty a analytické dotazy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C7B4D0-7036-E4A4-B513-B45219BC0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7C4C29-D010-522C-0339-F58C8F42A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C22D5F-7797-180C-229D-D7A22692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816942" cy="574276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Prompty </a:t>
            </a:r>
            <a:r>
              <a:rPr lang="en-US" dirty="0" err="1"/>
              <a:t>vyu</a:t>
            </a:r>
            <a:r>
              <a:rPr lang="cs-CZ" dirty="0"/>
              <a:t>žívající obrázek: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914400" lvl="2" indent="0">
              <a:buNone/>
            </a:pPr>
            <a:r>
              <a:rPr lang="cs-CZ" i="1" dirty="0"/>
              <a:t>V testu mám chybu. Pomoz mi jí vysvětit.</a:t>
            </a:r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r>
              <a:rPr lang="cs-CZ" i="1" dirty="0"/>
              <a:t>Zanalyzuj na základě testu, s čím má student potíže</a:t>
            </a:r>
          </a:p>
          <a:p>
            <a:pPr lvl="1"/>
            <a:r>
              <a:rPr lang="cs-CZ" dirty="0"/>
              <a:t>Prompty využívající tabulky: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E58FF2-5F70-ACF5-AB6E-0BC11E3D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891A1E-00E8-9F7A-42AC-79319E5D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11" y="1735155"/>
            <a:ext cx="7829550" cy="647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D3AA4F-3A87-8D56-95F1-B32F8EEB5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84" y="2875839"/>
            <a:ext cx="8601075" cy="20764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A2A424-C504-E3AA-685E-A0DCD4864CC2}"/>
              </a:ext>
            </a:extLst>
          </p:cNvPr>
          <p:cNvSpPr txBox="1"/>
          <p:nvPr/>
        </p:nvSpPr>
        <p:spPr>
          <a:xfrm>
            <a:off x="1456267" y="59907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Na základě těchto dat o městské dopravě navrhni optimalizaci autobusových linek. (Předlož modelu tabulku nebo statistiky.)</a:t>
            </a:r>
          </a:p>
        </p:txBody>
      </p:sp>
    </p:spTree>
    <p:extLst>
      <p:ext uri="{BB962C8B-B14F-4D97-AF65-F5344CB8AC3E}">
        <p14:creationId xmlns:p14="http://schemas.microsoft.com/office/powerpoint/2010/main" val="39743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8C24-862C-9DD5-511D-0975DDE12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B9154BC-8C3D-6C80-7378-591F43A04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F663DD-E4F4-2CC2-CFE9-2189F714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9625027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Kombinované prompty a analytické dotazy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25443C-D8CD-C369-8502-93FECB36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29A50E-95A1-8A1D-2318-712EC2A35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B2E29D-7A4D-23F1-712F-19D06A6C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816942" cy="574276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Prompty </a:t>
            </a:r>
            <a:r>
              <a:rPr lang="en-US" dirty="0" err="1"/>
              <a:t>vyu</a:t>
            </a:r>
            <a:r>
              <a:rPr lang="cs-CZ" dirty="0"/>
              <a:t>žívající dokument nebo odkaz na web:</a:t>
            </a:r>
          </a:p>
          <a:p>
            <a:pPr lvl="1"/>
            <a:endParaRPr lang="cs-CZ" dirty="0"/>
          </a:p>
          <a:p>
            <a:pPr lvl="2"/>
            <a:r>
              <a:rPr lang="cs-CZ" sz="2400" i="1" dirty="0"/>
              <a:t>„Napiš mi stručné shrnutí tohoto článku.“</a:t>
            </a:r>
          </a:p>
          <a:p>
            <a:pPr lvl="2"/>
            <a:r>
              <a:rPr lang="cs-CZ" sz="2400" i="1" dirty="0"/>
              <a:t>„Jsou v článku … nějaké nedostatky?“</a:t>
            </a:r>
          </a:p>
          <a:p>
            <a:pPr lvl="2"/>
            <a:r>
              <a:rPr lang="cs-CZ" sz="2400" i="1" dirty="0"/>
              <a:t>„Provádí některý vědec na ČVUT podobný výzkum?“</a:t>
            </a:r>
          </a:p>
          <a:p>
            <a:pPr lvl="2"/>
            <a:r>
              <a:rPr lang="cs-CZ" sz="2400" i="1" dirty="0"/>
              <a:t>„Jaká témata dominují na FJFI semináři na Útercích s vědou? Navrhni nové, neotřelé téma“</a:t>
            </a:r>
          </a:p>
          <a:p>
            <a:pPr lvl="2"/>
            <a:endParaRPr lang="cs-CZ" sz="2400" i="1" dirty="0"/>
          </a:p>
          <a:p>
            <a:pPr lvl="1"/>
            <a:r>
              <a:rPr lang="cs-CZ" dirty="0"/>
              <a:t>Prompty vytvářející kombinovaný výstup:</a:t>
            </a:r>
          </a:p>
          <a:p>
            <a:pPr lvl="2"/>
            <a:r>
              <a:rPr lang="cs-CZ" sz="2400" i="1" dirty="0"/>
              <a:t>„K přiloženému článku vytvoř 5 stránkovou prezentaci pro účely neformální vědecké konference.“</a:t>
            </a:r>
          </a:p>
          <a:p>
            <a:pPr lvl="2"/>
            <a:r>
              <a:rPr lang="cs-CZ" sz="2400" i="1" dirty="0"/>
              <a:t>„Zanalyzuj hlavní nedostatky přiloženého domácího úkolu. Navrhni dopis pro studenta s pokyny, jak úkol opravit.“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15ADE04-329A-6DE0-66EA-F3D4DE53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 err="1">
                <a:solidFill>
                  <a:srgbClr val="282829"/>
                </a:solidFill>
                <a:effectLst/>
                <a:latin typeface="-apple-system"/>
              </a:rPr>
              <a:t>ChatGPT</a:t>
            </a:r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 4o </a:t>
            </a:r>
            <a:r>
              <a:rPr lang="cs-CZ" sz="3600" b="1" i="0" dirty="0" err="1">
                <a:solidFill>
                  <a:srgbClr val="282829"/>
                </a:solidFill>
                <a:effectLst/>
                <a:latin typeface="-apple-system"/>
              </a:rPr>
              <a:t>with</a:t>
            </a:r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 </a:t>
            </a:r>
            <a:r>
              <a:rPr lang="cs-CZ" sz="3600" b="1" i="0" dirty="0" err="1">
                <a:solidFill>
                  <a:srgbClr val="282829"/>
                </a:solidFill>
                <a:effectLst/>
                <a:latin typeface="-apple-system"/>
              </a:rPr>
              <a:t>Canvas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" y="1258923"/>
            <a:ext cx="10272727" cy="5742768"/>
          </a:xfrm>
        </p:spPr>
        <p:txBody>
          <a:bodyPr>
            <a:normAutofit/>
          </a:bodyPr>
          <a:lstStyle/>
          <a:p>
            <a:r>
              <a:rPr lang="cs-CZ" dirty="0"/>
              <a:t>Interaktivní vytváření textu, popř. zdrojového kódu </a:t>
            </a:r>
          </a:p>
          <a:p>
            <a:pPr lvl="1"/>
            <a:r>
              <a:rPr lang="cs-CZ" dirty="0"/>
              <a:t>Možnost upravovat text v editoru</a:t>
            </a:r>
          </a:p>
          <a:p>
            <a:pPr lvl="1"/>
            <a:r>
              <a:rPr lang="cs-CZ" dirty="0"/>
              <a:t>Možnost nechat si od AI upravit část textu</a:t>
            </a:r>
          </a:p>
          <a:p>
            <a:pPr lvl="1"/>
            <a:r>
              <a:rPr lang="cs-CZ" dirty="0"/>
              <a:t>Sledování změn, vracení se ke starším verzím textu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i="1" dirty="0"/>
              <a:t>„Otevři </a:t>
            </a:r>
            <a:r>
              <a:rPr lang="cs-CZ" i="1" dirty="0" err="1"/>
              <a:t>canvas</a:t>
            </a:r>
            <a:r>
              <a:rPr lang="cs-CZ" i="1" dirty="0"/>
              <a:t>. Můžeme v něm vytvořit návrh plakátu pro den otevřených dveří na Masarykově ústavu ČVUT?“</a:t>
            </a:r>
          </a:p>
          <a:p>
            <a:pPr lvl="1"/>
            <a:r>
              <a:rPr lang="cs-CZ" i="1" dirty="0"/>
              <a:t>„Otevři </a:t>
            </a:r>
            <a:r>
              <a:rPr lang="cs-CZ" i="1" dirty="0" err="1"/>
              <a:t>canvas</a:t>
            </a:r>
            <a:r>
              <a:rPr lang="cs-CZ" i="1" dirty="0"/>
              <a:t>. Potřebuji napsat email studentovi se zhodnocením jeho odevzdané seminární práce…“</a:t>
            </a:r>
          </a:p>
          <a:p>
            <a:pPr lvl="1"/>
            <a:r>
              <a:rPr lang="cs-CZ" i="1" dirty="0"/>
              <a:t>„Otevři </a:t>
            </a:r>
            <a:r>
              <a:rPr lang="cs-CZ" i="1" dirty="0" err="1"/>
              <a:t>canvas</a:t>
            </a:r>
            <a:r>
              <a:rPr lang="cs-CZ" i="1" dirty="0"/>
              <a:t>. Potřebuji napsat doporučující dopis </a:t>
            </a:r>
            <a:r>
              <a:rPr lang="en-US" i="1" dirty="0"/>
              <a:t>/ </a:t>
            </a:r>
            <a:r>
              <a:rPr lang="cs-CZ" i="1" dirty="0"/>
              <a:t>profesní životopis</a:t>
            </a:r>
            <a:r>
              <a:rPr lang="en-US" i="1" dirty="0"/>
              <a:t> / </a:t>
            </a:r>
            <a:r>
              <a:rPr lang="cs-CZ" i="1" dirty="0"/>
              <a:t>žádost o grant…“</a:t>
            </a:r>
          </a:p>
          <a:p>
            <a:pPr lvl="1"/>
            <a:endParaRPr lang="cs-CZ" i="1" dirty="0"/>
          </a:p>
          <a:p>
            <a:pPr lvl="1"/>
            <a:endParaRPr lang="cs-CZ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D95BDD-34C4-4242-9F08-6E6A0C4B4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9A26-AA93-16EF-2E58-C4741B67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9881869-E27B-67C3-8D2E-BFB6A22A4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A8689-A298-E433-B299-3BCB96D9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9968370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Pokročilé prompty - vytváření obrázků, vizualizace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83B75-FFF6-244F-33F6-56CD4091B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3A943D-D0EE-8A8C-CAF8-26B632B1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3F151-C201-7267-BE30-B0597FD2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968370" cy="5742768"/>
          </a:xfrm>
        </p:spPr>
        <p:txBody>
          <a:bodyPr>
            <a:normAutofit/>
          </a:bodyPr>
          <a:lstStyle/>
          <a:p>
            <a:pPr lvl="1"/>
            <a:r>
              <a:rPr lang="cs-CZ" i="1" dirty="0"/>
              <a:t>„Vytvoř obrázek krajiny s horami“</a:t>
            </a:r>
          </a:p>
          <a:p>
            <a:pPr lvl="1"/>
            <a:r>
              <a:rPr lang="cs-CZ" i="1" dirty="0"/>
              <a:t>„Navrhni nové logo CVUT, které bude moderní, přitom bude budit důvěru a respekt. Vycházej ze současného loga.“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„Navrhni grafický přehled, který ukáže rozdíly mezi obnovitelnými a neobnovitelnými zdroji energie.“</a:t>
            </a:r>
          </a:p>
          <a:p>
            <a:pPr lvl="1"/>
            <a:r>
              <a:rPr lang="cs-CZ" i="1" dirty="0"/>
              <a:t>„Připrav časovou osu s nejdůležitějšími objevy ve fyzice za posledních 200 let.“</a:t>
            </a:r>
          </a:p>
          <a:p>
            <a:pPr lvl="1"/>
            <a:r>
              <a:rPr lang="cs-CZ" i="1" dirty="0"/>
              <a:t>„Nakresli schéma jednoduchého elektrického obvodu s žárovkou, baterií a vypínačem.“</a:t>
            </a:r>
          </a:p>
          <a:p>
            <a:pPr lvl="1"/>
            <a:r>
              <a:rPr lang="cs-CZ" i="1" dirty="0"/>
              <a:t>„Vytvoř zábavnou ilustraci, která vysvětluje, jak funguje černá díra.“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r>
              <a:rPr lang="cs-CZ" b="1" dirty="0"/>
              <a:t>Ukázka:</a:t>
            </a:r>
            <a:r>
              <a:rPr lang="cs-CZ" dirty="0"/>
              <a:t> úpravy části obrázku v DALL-E</a:t>
            </a:r>
          </a:p>
          <a:p>
            <a:pPr lvl="1"/>
            <a:endParaRPr lang="cs-CZ" i="1" dirty="0"/>
          </a:p>
          <a:p>
            <a:pPr lvl="1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1A6582-68ED-42AF-B492-DFD2D4699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35F96-DA3C-2A27-B85F-8A28CB89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2907882-EAF3-0EA0-E73D-9670DA4F2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1D12DD-7F0F-0684-9952-34345887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9690343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Odbočka: Porovnání různých jazykových modelů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23AA25-5374-8C30-FE98-C6B37BFD4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1EF450-59FF-2B0D-B6BF-3A77DDD67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610277-D0A3-3F17-3CF7-F99696DF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9816942" cy="5742768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/>
              <a:t>Microsoft 365 </a:t>
            </a:r>
            <a:r>
              <a:rPr lang="cs-CZ" b="1" dirty="0" err="1"/>
              <a:t>Copilot</a:t>
            </a:r>
            <a:r>
              <a:rPr lang="cs-CZ" b="1" dirty="0"/>
              <a:t> vs </a:t>
            </a:r>
            <a:r>
              <a:rPr lang="cs-CZ" b="1" dirty="0" err="1"/>
              <a:t>ChatGPT</a:t>
            </a:r>
            <a:r>
              <a:rPr lang="cs-CZ" b="1" dirty="0"/>
              <a:t>: </a:t>
            </a:r>
          </a:p>
          <a:p>
            <a:pPr marL="914400" lvl="2" indent="0">
              <a:buNone/>
            </a:pPr>
            <a:r>
              <a:rPr lang="cs-CZ" i="1" dirty="0"/>
              <a:t>„Jsou nějaké nové zprávy o dění na Ukrajině? Prohledej pouze špičkové zpravodajské weby, dolož zdroj informace.“</a:t>
            </a:r>
          </a:p>
          <a:p>
            <a:pPr marL="914400" lvl="2" indent="0">
              <a:buNone/>
            </a:pPr>
            <a:r>
              <a:rPr lang="cs-CZ" i="1" dirty="0"/>
              <a:t>„Prohledej české nebo zahraniční zpravodajské weby a napiš, zda se někde v posledních </a:t>
            </a:r>
            <a:r>
              <a:rPr lang="en-US" i="1" dirty="0"/>
              <a:t>6</a:t>
            </a:r>
            <a:r>
              <a:rPr lang="cs-CZ" i="1" dirty="0"/>
              <a:t> měsících nepsalo o úspěších zaměstnanců či studentů ČVUT. Včetně odkazů na zdroj a krátkého shrnutí: Kdo, z jaké katedry, obsah článku.“</a:t>
            </a:r>
          </a:p>
          <a:p>
            <a:pPr lvl="1"/>
            <a:r>
              <a:rPr lang="cs-CZ" b="1" dirty="0"/>
              <a:t>Google </a:t>
            </a:r>
            <a:r>
              <a:rPr lang="cs-CZ" b="1" dirty="0" err="1"/>
              <a:t>Gemini</a:t>
            </a:r>
            <a:r>
              <a:rPr lang="cs-CZ" b="1" dirty="0"/>
              <a:t> vs Microsoft 365 </a:t>
            </a:r>
            <a:r>
              <a:rPr lang="cs-CZ" b="1" dirty="0" err="1"/>
              <a:t>Copilot</a:t>
            </a:r>
            <a:r>
              <a:rPr lang="cs-CZ" b="1" dirty="0"/>
              <a:t> vs </a:t>
            </a:r>
            <a:r>
              <a:rPr lang="cs-CZ" b="1" dirty="0" err="1"/>
              <a:t>ChatGPT</a:t>
            </a:r>
            <a:r>
              <a:rPr lang="cs-CZ" b="1" dirty="0"/>
              <a:t>: </a:t>
            </a:r>
          </a:p>
          <a:p>
            <a:pPr marL="914400" lvl="2" indent="0">
              <a:buNone/>
            </a:pPr>
            <a:r>
              <a:rPr lang="cs-CZ" i="1" dirty="0"/>
              <a:t>„Vytvoř obrázek krajiny s horami“</a:t>
            </a:r>
          </a:p>
          <a:p>
            <a:pPr lvl="1"/>
            <a:r>
              <a:rPr lang="cs-CZ" b="1" dirty="0" err="1"/>
              <a:t>ChatGPT</a:t>
            </a:r>
            <a:r>
              <a:rPr lang="cs-CZ" b="1" dirty="0"/>
              <a:t> o</a:t>
            </a:r>
            <a:r>
              <a:rPr lang="en-US" b="1" dirty="0"/>
              <a:t>1-preview:</a:t>
            </a:r>
            <a:r>
              <a:rPr lang="cs-CZ" sz="2800" b="1" dirty="0"/>
              <a:t> </a:t>
            </a:r>
          </a:p>
          <a:p>
            <a:pPr marL="914400" lvl="2" indent="0">
              <a:buNone/>
            </a:pPr>
            <a:r>
              <a:rPr lang="cs-CZ" i="1" dirty="0"/>
              <a:t>„Navrhni krok za krokem strategii pro tým, který má vyhrát šachovou partii, když je pozice v koncovce král + pěšec proti králi.“</a:t>
            </a:r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cs-CZ" i="1" dirty="0"/>
              <a:t>„Najdi derivaci funkce f(x) = x</a:t>
            </a:r>
            <a:r>
              <a:rPr lang="en-US" i="1" dirty="0"/>
              <a:t>^</a:t>
            </a:r>
            <a:r>
              <a:rPr lang="cs-CZ" i="1" dirty="0"/>
              <a:t>3ln(x) – 1/x a urči její maximum na intervalu (0,2]“</a:t>
            </a:r>
            <a:br>
              <a:rPr lang="en-US" i="1" dirty="0"/>
            </a:br>
            <a:endParaRPr lang="cs-CZ" i="1" dirty="0"/>
          </a:p>
          <a:p>
            <a:pPr marL="914400" lvl="2" indent="0">
              <a:buNone/>
            </a:pPr>
            <a:r>
              <a:rPr lang="cs-CZ" i="1" dirty="0"/>
              <a:t>„Na základě těchto dat o městské dopravě navrhni optimalizaci autobusových linek. (Předlož modelu tabulku nebo statistiky.)“</a:t>
            </a:r>
          </a:p>
          <a:p>
            <a:pPr marL="914400" lvl="2" indent="0">
              <a:buNone/>
            </a:pPr>
            <a:endParaRPr lang="cs-CZ" i="1" dirty="0"/>
          </a:p>
          <a:p>
            <a:pPr marL="914400" lvl="2" indent="0">
              <a:buNone/>
            </a:pPr>
            <a:r>
              <a:rPr lang="cs-CZ" i="1" dirty="0"/>
              <a:t>„Zde je úryvek textu: "Všichni hráči v týmu mají dovednost větší než průměrný hráč." Co je na tomto tvrzení paradoxní?“</a:t>
            </a:r>
          </a:p>
          <a:p>
            <a:pPr marL="457200" lvl="1" indent="0">
              <a:buNone/>
            </a:pPr>
            <a:endParaRPr lang="cs-CZ" sz="1800" i="1" dirty="0"/>
          </a:p>
          <a:p>
            <a:pPr marL="457200" lvl="1" indent="0">
              <a:buNone/>
            </a:pPr>
            <a:endParaRPr lang="cs-CZ" sz="28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FF7B52-90CE-EB58-321E-BC3FACB9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AI Persony (nejen) ve vzdělávání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" y="1258923"/>
            <a:ext cx="10272727" cy="5742768"/>
          </a:xfrm>
        </p:spPr>
        <p:txBody>
          <a:bodyPr>
            <a:normAutofit/>
          </a:bodyPr>
          <a:lstStyle/>
          <a:p>
            <a:pPr lvl="1"/>
            <a:r>
              <a:rPr lang="cs-CZ" sz="2000" b="1" dirty="0"/>
              <a:t>Výukový asistent: </a:t>
            </a:r>
            <a:r>
              <a:rPr lang="cs-CZ" sz="2000" dirty="0"/>
              <a:t>Příprava učebních materiálů, testů a aktivit.</a:t>
            </a:r>
          </a:p>
          <a:p>
            <a:pPr lvl="1"/>
            <a:r>
              <a:rPr lang="cs-CZ" sz="2000" b="1" dirty="0"/>
              <a:t>Administrativní podpora: </a:t>
            </a:r>
            <a:r>
              <a:rPr lang="cs-CZ" sz="2000" dirty="0"/>
              <a:t>Organizace rozvrhů, připomínání termínů, e-mailová komunikace.</a:t>
            </a:r>
          </a:p>
          <a:p>
            <a:pPr lvl="1"/>
            <a:r>
              <a:rPr lang="cs-CZ" sz="2000" b="1" dirty="0"/>
              <a:t>Výzkumný konzultant: </a:t>
            </a:r>
            <a:r>
              <a:rPr lang="cs-CZ" sz="2000" dirty="0"/>
              <a:t>Shrnutí článků, návrhy experimentů, formátování citací.</a:t>
            </a:r>
          </a:p>
          <a:p>
            <a:pPr lvl="1"/>
            <a:r>
              <a:rPr lang="cs-CZ" sz="2000" b="1" dirty="0"/>
              <a:t>Mentor pro studenty: </a:t>
            </a:r>
            <a:r>
              <a:rPr lang="cs-CZ" sz="2000" dirty="0"/>
              <a:t>Vysvětlení konceptů, příprava cvičení, doporučení zdrojů.</a:t>
            </a:r>
          </a:p>
          <a:p>
            <a:pPr lvl="1"/>
            <a:r>
              <a:rPr lang="cs-CZ" sz="2000" b="1" dirty="0"/>
              <a:t>Tvůrce multimediálních materiálů: </a:t>
            </a:r>
            <a:r>
              <a:rPr lang="cs-CZ" sz="2000" dirty="0"/>
              <a:t>Generování diagramů, grafů, ilustrací a </a:t>
            </a:r>
            <a:r>
              <a:rPr lang="cs-CZ" sz="2000" dirty="0" err="1"/>
              <a:t>infografik</a:t>
            </a:r>
            <a:r>
              <a:rPr lang="cs-CZ" sz="2000" dirty="0"/>
              <a:t>.</a:t>
            </a:r>
          </a:p>
          <a:p>
            <a:pPr lvl="1"/>
            <a:r>
              <a:rPr lang="cs-CZ" sz="2000" b="1" dirty="0"/>
              <a:t>Moderátor diskuzí: </a:t>
            </a:r>
            <a:r>
              <a:rPr lang="cs-CZ" sz="2000" dirty="0"/>
              <a:t>Simulace oponentních otázek, příprava na obhajobu.</a:t>
            </a:r>
          </a:p>
          <a:p>
            <a:pPr lvl="1"/>
            <a:r>
              <a:rPr lang="cs-CZ" sz="2000" b="1" dirty="0"/>
              <a:t>Tvůrce personalizovaného obsahu: </a:t>
            </a:r>
            <a:r>
              <a:rPr lang="cs-CZ" sz="2000" dirty="0"/>
              <a:t>Přizpůsobení materiálů různým úrovním studentů.</a:t>
            </a:r>
          </a:p>
          <a:p>
            <a:pPr lvl="1"/>
            <a:r>
              <a:rPr lang="cs-CZ" sz="2000" b="1" dirty="0"/>
              <a:t>Kariérní poradce: </a:t>
            </a:r>
            <a:r>
              <a:rPr lang="cs-CZ" sz="2000" dirty="0"/>
              <a:t>Pomoc s profesním rozvojem, přípravou CV nebo motivačních dopisů.</a:t>
            </a:r>
          </a:p>
          <a:p>
            <a:pPr marL="0" indent="0">
              <a:buNone/>
            </a:pPr>
            <a:r>
              <a:rPr lang="cs-CZ" sz="2400" b="1" dirty="0"/>
              <a:t>Ukázky: </a:t>
            </a:r>
            <a:r>
              <a:rPr lang="cs-CZ" sz="2400" b="1" dirty="0">
                <a:hlinkClick r:id="rId3"/>
              </a:rPr>
              <a:t>https://chatgpt.com/</a:t>
            </a:r>
            <a:r>
              <a:rPr lang="cs-CZ" sz="2400" b="1" dirty="0" err="1">
                <a:hlinkClick r:id="rId3"/>
              </a:rPr>
              <a:t>gpts</a:t>
            </a:r>
            <a:r>
              <a:rPr lang="cs-CZ" sz="2400" b="1" dirty="0"/>
              <a:t>, </a:t>
            </a:r>
            <a:r>
              <a:rPr lang="cs-CZ" sz="2400" b="1" dirty="0">
                <a:hlinkClick r:id="rId4"/>
              </a:rPr>
              <a:t>https://character.ai</a:t>
            </a:r>
            <a:r>
              <a:rPr lang="cs-CZ" sz="2400" b="1" dirty="0"/>
              <a:t>, </a:t>
            </a:r>
            <a:r>
              <a:rPr lang="cs-CZ" sz="2400" b="1" dirty="0">
                <a:hlinkClick r:id="rId5"/>
              </a:rPr>
              <a:t>https://chatveskole.cz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lvl="1"/>
            <a:endParaRPr lang="cs-CZ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D95BDD-34C4-4242-9F08-6E6A0C4B4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Vytvoření vlastní AI Persony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10129008" cy="5742768"/>
          </a:xfrm>
        </p:spPr>
        <p:txBody>
          <a:bodyPr>
            <a:normAutofit/>
          </a:bodyPr>
          <a:lstStyle/>
          <a:p>
            <a:r>
              <a:rPr lang="cs-CZ" b="1" dirty="0"/>
              <a:t>Ukázky: </a:t>
            </a:r>
          </a:p>
          <a:p>
            <a:pPr lvl="1"/>
            <a:r>
              <a:rPr lang="cs-CZ" dirty="0">
                <a:hlinkClick r:id="rId3"/>
              </a:rPr>
              <a:t>Výukový asistent pro studenty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Asistent</a:t>
            </a:r>
            <a:r>
              <a:rPr lang="en-US" dirty="0">
                <a:hlinkClick r:id="rId4"/>
              </a:rPr>
              <a:t> </a:t>
            </a:r>
            <a:r>
              <a:rPr lang="cs-CZ" dirty="0">
                <a:hlinkClick r:id="rId4"/>
              </a:rPr>
              <a:t>lektora </a:t>
            </a:r>
            <a:r>
              <a:rPr lang="cs-CZ" dirty="0"/>
              <a:t>pro vytváření studijních materiálů</a:t>
            </a:r>
            <a:endParaRPr lang="en-US" dirty="0"/>
          </a:p>
          <a:p>
            <a:r>
              <a:rPr lang="en-US" dirty="0" err="1"/>
              <a:t>Videon</a:t>
            </a:r>
            <a:r>
              <a:rPr lang="cs-CZ" dirty="0" err="1"/>
              <a:t>ávody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https://chatveskole.cz/jak-vytvaret-ai-asistenty/</a:t>
            </a:r>
            <a:endParaRPr lang="cs-CZ" dirty="0"/>
          </a:p>
          <a:p>
            <a:endParaRPr lang="cs-CZ" dirty="0"/>
          </a:p>
          <a:p>
            <a:pPr lvl="1"/>
            <a:endParaRPr lang="cs-CZ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F6A9C6-134B-4D8B-9DB9-3BECACA91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3B31EC7-E1B9-4FFD-BD33-4956C61AD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1" y="3116538"/>
            <a:ext cx="7480671" cy="35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9EF7-B5F0-BB2C-8992-F11700B9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8B878A4-0E60-9341-0F5D-1C9BE892A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2A507A-BB90-D669-6F0A-435F4F8A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282829"/>
                </a:solidFill>
                <a:effectLst/>
                <a:latin typeface="-apple-system"/>
              </a:rPr>
              <a:t>Vytvoření vlastní AI Persony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49B53B-5227-9AEB-95FE-9E6A9EC9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7A5573-3D40-237C-306F-FE31B9644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B6C2A9-E36F-C27E-F1D9-1135A280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" y="1258923"/>
            <a:ext cx="10129008" cy="5742768"/>
          </a:xfrm>
        </p:spPr>
        <p:txBody>
          <a:bodyPr>
            <a:normAutofit/>
          </a:bodyPr>
          <a:lstStyle/>
          <a:p>
            <a:r>
              <a:rPr lang="cs-CZ" sz="2400" b="1" dirty="0"/>
              <a:t>Co by mělo být součástí specifikace? </a:t>
            </a:r>
          </a:p>
          <a:p>
            <a:pPr lvl="1"/>
            <a:r>
              <a:rPr lang="cs-CZ" dirty="0"/>
              <a:t>Role a účel persony: poradce, asistent, mentor,… </a:t>
            </a:r>
          </a:p>
          <a:p>
            <a:pPr lvl="1"/>
            <a:r>
              <a:rPr lang="cs-CZ" dirty="0"/>
              <a:t>Znalosti a zaměření: např. odborník na botaniku, odkaz na konkrétní publikace, ze kterých čerpá</a:t>
            </a:r>
          </a:p>
          <a:p>
            <a:pPr lvl="1"/>
            <a:r>
              <a:rPr lang="cs-CZ" dirty="0"/>
              <a:t>Zkušenosti</a:t>
            </a:r>
          </a:p>
          <a:p>
            <a:pPr lvl="1"/>
            <a:r>
              <a:rPr lang="cs-CZ" dirty="0"/>
              <a:t>Tón a styl komunikace: profesionální, přátelská apod.</a:t>
            </a:r>
          </a:p>
          <a:p>
            <a:pPr lvl="1"/>
            <a:r>
              <a:rPr lang="cs-CZ" dirty="0"/>
              <a:t>Postoj a emoce: empatie, smysl pro humor,..</a:t>
            </a:r>
          </a:p>
          <a:p>
            <a:pPr lvl="1"/>
            <a:r>
              <a:rPr lang="cs-CZ" dirty="0"/>
              <a:t>Věk simulované osoby</a:t>
            </a:r>
          </a:p>
          <a:p>
            <a:pPr lvl="1"/>
            <a:r>
              <a:rPr lang="cs-CZ" dirty="0"/>
              <a:t>Pokyny pro průběh rozhovoru</a:t>
            </a:r>
          </a:p>
          <a:p>
            <a:pPr marL="0" indent="0">
              <a:buNone/>
            </a:pPr>
            <a:r>
              <a:rPr lang="cs-CZ" sz="2400" i="1" dirty="0"/>
              <a:t>„</a:t>
            </a:r>
            <a:r>
              <a:rPr lang="cs-CZ" sz="2400" i="1" dirty="0" err="1"/>
              <a:t>EduCare</a:t>
            </a:r>
            <a:r>
              <a:rPr lang="cs-CZ" sz="2400" i="1" dirty="0"/>
              <a:t>: jsi asistent navržený pro tvorbu individualizovaných studijních plánů pro děti se zdravotním postižením. Máš hluboké znalosti speciální pedagogiky, rozumíš dětské psychologii, jsi empatická a umíš pracovat s dětmi s poruchami pozornosti nebo autistického spektra. Jsi schopná se přizpůsobit pokroku dítěte, poskytuješ doporučení učitelům a rodičům a navrhuješ vhodné výukové aktivity pro podporu vzdělávání každého dítěte.“</a:t>
            </a:r>
          </a:p>
          <a:p>
            <a:endParaRPr lang="cs-CZ" dirty="0"/>
          </a:p>
          <a:p>
            <a:pPr lvl="1"/>
            <a:endParaRPr lang="cs-CZ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BC96D4-42D9-EE6D-F24A-6B718144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92" y="162931"/>
            <a:ext cx="7658859" cy="1243584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Dobré zdroje informací</a:t>
            </a:r>
            <a:endParaRPr lang="en-US" sz="3600" b="1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3" y="1295798"/>
            <a:ext cx="8057195" cy="5562202"/>
          </a:xfrm>
        </p:spPr>
        <p:txBody>
          <a:bodyPr>
            <a:noAutofit/>
          </a:bodyPr>
          <a:lstStyle/>
          <a:p>
            <a:pPr marL="230400" indent="-230400"/>
            <a:r>
              <a:rPr lang="cs-CZ" sz="2000" b="1" dirty="0"/>
              <a:t>Umělá inteligence do škol </a:t>
            </a:r>
          </a:p>
          <a:p>
            <a:pPr marL="687600" lvl="1" indent="-230400"/>
            <a:r>
              <a:rPr lang="cs-CZ" sz="2000" b="1" dirty="0">
                <a:hlinkClick r:id="rId3"/>
              </a:rPr>
              <a:t>https://aidoskol.cz/umela-inteligence-do-skol</a:t>
            </a:r>
            <a:endParaRPr lang="cs-CZ" sz="2000" b="1" dirty="0"/>
          </a:p>
          <a:p>
            <a:pPr marL="800100" lvl="5" indent="-342900">
              <a:spcBef>
                <a:spcPts val="1000"/>
              </a:spcBef>
            </a:pPr>
            <a:r>
              <a:rPr lang="cs-CZ" sz="2000" dirty="0"/>
              <a:t>Komplexní přehled o využití umělé AI ve vzdělávání v České republice. </a:t>
            </a:r>
          </a:p>
          <a:p>
            <a:pPr marL="800100" lvl="5" indent="-342900">
              <a:spcBef>
                <a:spcPts val="1000"/>
              </a:spcBef>
            </a:pPr>
            <a:r>
              <a:rPr lang="cs-CZ" sz="2000" dirty="0"/>
              <a:t>Materiály a návody pro učitele, odkazy na další AI nástroje.</a:t>
            </a:r>
          </a:p>
          <a:p>
            <a:pPr marL="800100" lvl="5" indent="-342900">
              <a:spcBef>
                <a:spcPts val="1000"/>
              </a:spcBef>
            </a:pPr>
            <a:r>
              <a:rPr lang="cs-CZ" sz="2000" dirty="0"/>
              <a:t>Školení a </a:t>
            </a:r>
            <a:r>
              <a:rPr lang="cs-CZ" sz="2000" dirty="0" err="1"/>
              <a:t>webináře</a:t>
            </a:r>
            <a:r>
              <a:rPr lang="cs-CZ" sz="2000" dirty="0"/>
              <a:t> </a:t>
            </a:r>
          </a:p>
          <a:p>
            <a:r>
              <a:rPr lang="cs-CZ" sz="2000" b="1" dirty="0">
                <a:hlinkClick r:id="rId4"/>
              </a:rPr>
              <a:t>Aidetem.cz</a:t>
            </a:r>
            <a:r>
              <a:rPr lang="cs-CZ" sz="2000" dirty="0"/>
              <a:t>:</a:t>
            </a:r>
            <a:br>
              <a:rPr lang="cs-CZ" sz="2000" dirty="0"/>
            </a:br>
            <a:r>
              <a:rPr lang="cs-CZ" sz="2000" dirty="0"/>
              <a:t>Podpora implementace AI ve výuce, materiály a nástroje pro učitele k efektivnímu využívání AI.</a:t>
            </a:r>
          </a:p>
          <a:p>
            <a:r>
              <a:rPr lang="cs-CZ" sz="2000" b="1" dirty="0">
                <a:hlinkClick r:id="rId5"/>
              </a:rPr>
              <a:t>Chat ve škole</a:t>
            </a:r>
            <a:r>
              <a:rPr lang="cs-CZ" sz="2000" dirty="0"/>
              <a:t>:</a:t>
            </a:r>
          </a:p>
          <a:p>
            <a:pPr marL="230400" indent="-230400">
              <a:buNone/>
            </a:pPr>
            <a:r>
              <a:rPr lang="cs-CZ" sz="2000" dirty="0"/>
              <a:t>	AI chatboti jako asistenti pro vysvětlování učiva a zodpovídání studentských dotazů. Ukázkové prompty.</a:t>
            </a:r>
          </a:p>
          <a:p>
            <a:r>
              <a:rPr lang="cs-CZ" sz="2000" b="1" dirty="0">
                <a:hlinkClick r:id="rId6"/>
              </a:rPr>
              <a:t>Revize.edu.cz/</a:t>
            </a:r>
            <a:r>
              <a:rPr lang="cs-CZ" sz="2000" b="1" dirty="0" err="1">
                <a:hlinkClick r:id="rId6"/>
              </a:rPr>
              <a:t>ai</a:t>
            </a:r>
            <a:r>
              <a:rPr lang="cs-CZ" sz="2000" dirty="0"/>
              <a:t>:</a:t>
            </a:r>
            <a:br>
              <a:rPr lang="cs-CZ" sz="2000" dirty="0"/>
            </a:br>
            <a:r>
              <a:rPr lang="cs-CZ" sz="2000" dirty="0"/>
              <a:t>Iniciativa ministerstva školství pro zavedení AI do českého vzdělávání, materiály a doporučení.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267EE7-0387-479C-ACEE-2C92770F6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345" y="0"/>
            <a:ext cx="3872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01" y="591692"/>
            <a:ext cx="5085777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</a:rPr>
              <a:t>Co nás dnes čeká?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6533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850" y="1653839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E951B1-A146-A374-6586-C4E7C4FD3DFB}"/>
              </a:ext>
            </a:extLst>
          </p:cNvPr>
          <p:cNvSpPr txBox="1">
            <a:spLocks/>
          </p:cNvSpPr>
          <p:nvPr/>
        </p:nvSpPr>
        <p:spPr>
          <a:xfrm>
            <a:off x="328701" y="1731057"/>
            <a:ext cx="8316600" cy="4706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Praktické ukázky práce s AI nástroji (</a:t>
            </a:r>
            <a:r>
              <a:rPr lang="cs-CZ" b="1" dirty="0" err="1"/>
              <a:t>chatboty</a:t>
            </a:r>
            <a:r>
              <a:rPr lang="cs-CZ" b="1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R</a:t>
            </a:r>
            <a:r>
              <a:rPr lang="en-US" b="1" dirty="0" err="1"/>
              <a:t>ekapitulace</a:t>
            </a:r>
            <a:r>
              <a:rPr lang="en-US" b="1" dirty="0"/>
              <a:t> </a:t>
            </a:r>
            <a:r>
              <a:rPr lang="en-US" b="1" dirty="0" err="1"/>
              <a:t>nejz</a:t>
            </a:r>
            <a:r>
              <a:rPr lang="cs-CZ" b="1" dirty="0" err="1"/>
              <a:t>námějších</a:t>
            </a:r>
            <a:r>
              <a:rPr lang="cs-CZ" b="1" dirty="0"/>
              <a:t> AI nástrojů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Vytváření efektivních promptů: </a:t>
            </a:r>
          </a:p>
          <a:p>
            <a:pPr lvl="1"/>
            <a:r>
              <a:rPr lang="cs-CZ" dirty="0"/>
              <a:t>Základní druhy promptů</a:t>
            </a:r>
          </a:p>
          <a:p>
            <a:pPr lvl="1"/>
            <a:r>
              <a:rPr lang="cs-CZ" dirty="0"/>
              <a:t>Jak se ptát, abychom získali co nejlepší výsledky?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Co </a:t>
            </a:r>
            <a:r>
              <a:rPr lang="en-US" b="1" dirty="0"/>
              <a:t>AI n</a:t>
            </a:r>
            <a:r>
              <a:rPr lang="cs-CZ" b="1" dirty="0" err="1"/>
              <a:t>ástroje</a:t>
            </a:r>
            <a:r>
              <a:rPr lang="cs-CZ" b="1" dirty="0"/>
              <a:t> (chatboti) umí?</a:t>
            </a:r>
          </a:p>
          <a:p>
            <a:pPr lvl="1"/>
            <a:r>
              <a:rPr lang="cs-CZ" dirty="0"/>
              <a:t>Pokročilé prompty, kombinované prompty, datová analýza</a:t>
            </a:r>
          </a:p>
          <a:p>
            <a:pPr lvl="1"/>
            <a:r>
              <a:rPr lang="cs-CZ" b="1" dirty="0"/>
              <a:t>Ukázky generování různých druhů výstupů </a:t>
            </a:r>
            <a:r>
              <a:rPr lang="cs-CZ" dirty="0"/>
              <a:t>(texty, obrázky, prezentace, kvízy, multimediální materiály,…)</a:t>
            </a:r>
          </a:p>
          <a:p>
            <a:pPr lvl="1"/>
            <a:r>
              <a:rPr lang="cs-CZ" b="1" dirty="0" err="1"/>
              <a:t>ChatGPT</a:t>
            </a:r>
            <a:r>
              <a:rPr lang="cs-CZ" b="1" dirty="0"/>
              <a:t> </a:t>
            </a:r>
            <a:r>
              <a:rPr lang="cs-CZ" b="1" dirty="0" err="1"/>
              <a:t>Canvas</a:t>
            </a:r>
            <a:r>
              <a:rPr lang="cs-CZ" b="1" dirty="0"/>
              <a:t> </a:t>
            </a:r>
            <a:r>
              <a:rPr lang="cs-CZ" dirty="0"/>
              <a:t>a jeho využití</a:t>
            </a:r>
          </a:p>
          <a:p>
            <a:pPr lvl="1"/>
            <a:r>
              <a:rPr lang="cs-CZ" b="1" dirty="0"/>
              <a:t>Použití existujících AI Person, vytváření vlastních</a:t>
            </a:r>
            <a:r>
              <a:rPr lang="en-US" b="1" dirty="0"/>
              <a:t> 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Detailněji až příště: AI integrované v systémech pro řízení výuky </a:t>
            </a:r>
            <a:r>
              <a:rPr lang="cs-CZ" dirty="0"/>
              <a:t>(např. MS Teams, Moodle)</a:t>
            </a:r>
          </a:p>
          <a:p>
            <a:pPr marL="971550" lvl="1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0D5975-AB29-4F77-95B7-97008C87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301" y="0"/>
            <a:ext cx="357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</a:rPr>
              <a:t>Shrnutí dnešního školení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61" y="1392259"/>
            <a:ext cx="8306594" cy="5125549"/>
          </a:xfrm>
        </p:spPr>
        <p:txBody>
          <a:bodyPr>
            <a:normAutofit/>
          </a:bodyPr>
          <a:lstStyle/>
          <a:p>
            <a:r>
              <a:rPr lang="cs-CZ" b="1" dirty="0"/>
              <a:t>Praktické ukázky AI nástrojů: </a:t>
            </a:r>
            <a:r>
              <a:rPr lang="en-US" dirty="0"/>
              <a:t>p</a:t>
            </a:r>
            <a:r>
              <a:rPr lang="cs-CZ" dirty="0" err="1"/>
              <a:t>ředevším</a:t>
            </a:r>
            <a:r>
              <a:rPr lang="cs-CZ" dirty="0"/>
              <a:t> </a:t>
            </a:r>
            <a:r>
              <a:rPr lang="cs-CZ" dirty="0" err="1"/>
              <a:t>ChatGPT</a:t>
            </a:r>
            <a:r>
              <a:rPr lang="cs-CZ" dirty="0"/>
              <a:t>, ale i Google </a:t>
            </a:r>
            <a:r>
              <a:rPr lang="cs-CZ" dirty="0" err="1"/>
              <a:t>Gemini</a:t>
            </a:r>
            <a:r>
              <a:rPr lang="cs-CZ" dirty="0"/>
              <a:t>, MS </a:t>
            </a:r>
            <a:r>
              <a:rPr lang="cs-CZ" dirty="0" err="1"/>
              <a:t>Copilot</a:t>
            </a:r>
            <a:r>
              <a:rPr lang="cs-CZ" dirty="0"/>
              <a:t>, AI Persony.</a:t>
            </a:r>
          </a:p>
          <a:p>
            <a:r>
              <a:rPr lang="cs-CZ" b="1" dirty="0"/>
              <a:t>Vytváření efektivních promptů: </a:t>
            </a:r>
            <a:r>
              <a:rPr lang="cs-CZ" dirty="0"/>
              <a:t>Typy promptů, pokročilé a kombinované prompty.</a:t>
            </a:r>
          </a:p>
          <a:p>
            <a:r>
              <a:rPr lang="cs-CZ" b="1" dirty="0"/>
              <a:t>Generování různých druhů výstupů: </a:t>
            </a:r>
            <a:r>
              <a:rPr lang="cs-CZ" dirty="0"/>
              <a:t>Texty, obrázky, prezentace, multimediální materiály.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A92163-3B81-4B87-986F-466B1BA8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655" y="0"/>
            <a:ext cx="2179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67E0-55B3-06E5-4997-E4B588D9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E9BFCCD-A5C4-0990-BFB3-C6A3145A1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A65F33-B6F3-1040-C2A1-E9D6C43E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1" y="306941"/>
            <a:ext cx="7658859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</a:rPr>
              <a:t>Děkuji za pozornost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4F7987-9F17-AEFF-3070-E81298FA7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FAD7AE-17AC-7CD5-B388-B14FCB1C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E0A88E-520D-3FCD-0877-EFF1FFA3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61" y="1392259"/>
            <a:ext cx="8306594" cy="512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Závěrečný workshop – možný obsah:</a:t>
            </a:r>
            <a:endParaRPr lang="cs-CZ" dirty="0"/>
          </a:p>
          <a:p>
            <a:r>
              <a:rPr lang="cs-CZ" sz="2400" dirty="0"/>
              <a:t>Ukázky dalších </a:t>
            </a:r>
            <a:r>
              <a:rPr lang="cs-CZ" sz="2400" b="1" dirty="0"/>
              <a:t>specializovaných AI nástrojů pro generování netextového obsahu - </a:t>
            </a:r>
            <a:r>
              <a:rPr lang="cs-CZ" sz="2400" dirty="0"/>
              <a:t>obrázky, hudba, video, technické specifikace, příp. zdrojový kód</a:t>
            </a:r>
          </a:p>
          <a:p>
            <a:r>
              <a:rPr lang="cs-CZ" sz="2400" dirty="0"/>
              <a:t>Konkrétní ukázky AI integrované v </a:t>
            </a:r>
            <a:r>
              <a:rPr lang="cs-CZ" sz="2400" b="1" dirty="0"/>
              <a:t>systémech pro řízení výuky  </a:t>
            </a:r>
            <a:r>
              <a:rPr lang="cs-CZ" sz="2400" dirty="0"/>
              <a:t>(MS Teams, možná Moodle) – </a:t>
            </a:r>
            <a:r>
              <a:rPr lang="cs-CZ" sz="2400" b="1" dirty="0"/>
              <a:t>problematické (licence)</a:t>
            </a:r>
          </a:p>
          <a:p>
            <a:r>
              <a:rPr lang="cs-CZ" sz="2400" dirty="0"/>
              <a:t>Více na téma </a:t>
            </a:r>
            <a:r>
              <a:rPr lang="cs-CZ" sz="2400" b="1" dirty="0"/>
              <a:t>etiky použití AI</a:t>
            </a:r>
          </a:p>
          <a:p>
            <a:r>
              <a:rPr lang="cs-CZ" sz="2400" b="1" dirty="0"/>
              <a:t>Praktická cvičení? </a:t>
            </a:r>
          </a:p>
          <a:p>
            <a:r>
              <a:rPr lang="cs-CZ" sz="2400" dirty="0"/>
              <a:t>A další?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213754-1C8A-26FF-4622-B753CD88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655" y="0"/>
            <a:ext cx="2179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24" y="177443"/>
            <a:ext cx="9677601" cy="124358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282829"/>
                </a:solidFill>
                <a:latin typeface="-apple-system"/>
              </a:rPr>
              <a:t>AI integrovaná v systémech pro řízení výuky (např. MS </a:t>
            </a:r>
            <a:r>
              <a:rPr lang="cs-CZ" sz="3200" b="1" dirty="0" err="1">
                <a:solidFill>
                  <a:srgbClr val="282829"/>
                </a:solidFill>
                <a:latin typeface="-apple-system"/>
              </a:rPr>
              <a:t>Teams</a:t>
            </a:r>
            <a:r>
              <a:rPr lang="cs-CZ" sz="3200" b="1" dirty="0">
                <a:solidFill>
                  <a:srgbClr val="282829"/>
                </a:solidFill>
                <a:latin typeface="-apple-system"/>
              </a:rPr>
              <a:t>, Moodle)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5" y="1705232"/>
            <a:ext cx="10005441" cy="4845828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>
                <a:hlinkClick r:id="rId3"/>
              </a:rPr>
              <a:t>https://moodle.com/solutions/lms/features/</a:t>
            </a:r>
            <a:endParaRPr lang="cs-CZ" i="1" dirty="0"/>
          </a:p>
          <a:p>
            <a:r>
              <a:rPr lang="cs-CZ" dirty="0"/>
              <a:t>Bohužel ČVUT AI </a:t>
            </a:r>
            <a:r>
              <a:rPr lang="cs-CZ" dirty="0" err="1"/>
              <a:t>Pluginy</a:t>
            </a:r>
            <a:r>
              <a:rPr lang="cs-CZ" dirty="0"/>
              <a:t> v Moodle neumožňuje</a:t>
            </a:r>
          </a:p>
          <a:p>
            <a:endParaRPr lang="cs-CZ" i="1" dirty="0"/>
          </a:p>
          <a:p>
            <a:r>
              <a:rPr lang="cs-CZ" b="1" dirty="0"/>
              <a:t>AI </a:t>
            </a:r>
            <a:r>
              <a:rPr lang="cs-CZ" b="1" dirty="0" err="1"/>
              <a:t>Connector</a:t>
            </a:r>
            <a:r>
              <a:rPr lang="cs-CZ" b="1" dirty="0"/>
              <a:t>: </a:t>
            </a:r>
            <a:r>
              <a:rPr lang="cs-CZ" dirty="0"/>
              <a:t>Umožňuje propojení s AI službami jako </a:t>
            </a:r>
            <a:r>
              <a:rPr lang="cs-CZ" dirty="0" err="1"/>
              <a:t>ChatGPT</a:t>
            </a:r>
            <a:r>
              <a:rPr lang="cs-CZ" dirty="0"/>
              <a:t>, DALL-E a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Diffusion</a:t>
            </a:r>
            <a:r>
              <a:rPr lang="cs-CZ" dirty="0"/>
              <a:t>. Tento </a:t>
            </a:r>
            <a:r>
              <a:rPr lang="cs-CZ" dirty="0" err="1"/>
              <a:t>plugin</a:t>
            </a:r>
            <a:r>
              <a:rPr lang="cs-CZ" dirty="0"/>
              <a:t> slouží jako most pro další </a:t>
            </a:r>
            <a:r>
              <a:rPr lang="cs-CZ" dirty="0" err="1"/>
              <a:t>pluginy</a:t>
            </a:r>
            <a:r>
              <a:rPr lang="cs-CZ" dirty="0"/>
              <a:t>, které využívají AI funkce.</a:t>
            </a:r>
          </a:p>
          <a:p>
            <a:r>
              <a:rPr lang="cs-CZ" b="1" dirty="0" err="1"/>
              <a:t>OpenAI</a:t>
            </a:r>
            <a:r>
              <a:rPr lang="cs-CZ" b="1" dirty="0"/>
              <a:t> Chat </a:t>
            </a:r>
            <a:r>
              <a:rPr lang="cs-CZ" b="1" dirty="0" err="1"/>
              <a:t>Block</a:t>
            </a:r>
            <a:r>
              <a:rPr lang="cs-CZ" b="1" dirty="0"/>
              <a:t>: </a:t>
            </a:r>
            <a:r>
              <a:rPr lang="cs-CZ" dirty="0"/>
              <a:t>Poskytuje nepřetržitou chatovou podporu prostřednictvím </a:t>
            </a:r>
            <a:r>
              <a:rPr lang="cs-CZ" dirty="0" err="1"/>
              <a:t>OpenAI</a:t>
            </a:r>
            <a:r>
              <a:rPr lang="cs-CZ" dirty="0"/>
              <a:t> GPT AI. Uživatelé mohou přizpůsobit osobnost AI a vstupní prompt pro ovlivnění generovaného textu.</a:t>
            </a:r>
          </a:p>
          <a:p>
            <a:r>
              <a:rPr lang="cs-CZ" b="1" dirty="0"/>
              <a:t>AI Text to </a:t>
            </a:r>
            <a:r>
              <a:rPr lang="cs-CZ" b="1" dirty="0" err="1"/>
              <a:t>Questions</a:t>
            </a:r>
            <a:r>
              <a:rPr lang="cs-CZ" b="1" dirty="0"/>
              <a:t> </a:t>
            </a:r>
            <a:r>
              <a:rPr lang="cs-CZ" b="1" dirty="0" err="1"/>
              <a:t>Generator</a:t>
            </a:r>
            <a:r>
              <a:rPr lang="cs-CZ" b="1" dirty="0"/>
              <a:t>: </a:t>
            </a:r>
            <a:r>
              <a:rPr lang="cs-CZ" dirty="0"/>
              <a:t>Umožňuje učitelům generovat otázky z daného textu pomocí </a:t>
            </a:r>
            <a:r>
              <a:rPr lang="cs-CZ" dirty="0" err="1"/>
              <a:t>OpenAI</a:t>
            </a:r>
            <a:r>
              <a:rPr lang="cs-CZ" dirty="0"/>
              <a:t> </a:t>
            </a:r>
            <a:r>
              <a:rPr lang="cs-CZ" dirty="0" err="1"/>
              <a:t>ChatGPT</a:t>
            </a:r>
            <a:r>
              <a:rPr lang="cs-CZ" dirty="0"/>
              <a:t>, které jsou následně uloženy v bance otázek kurzu.</a:t>
            </a:r>
          </a:p>
          <a:p>
            <a:r>
              <a:rPr lang="cs-CZ" b="1" dirty="0" err="1"/>
              <a:t>OpenAI</a:t>
            </a:r>
            <a:r>
              <a:rPr lang="cs-CZ" b="1" dirty="0"/>
              <a:t> </a:t>
            </a:r>
            <a:r>
              <a:rPr lang="cs-CZ" b="1" dirty="0" err="1"/>
              <a:t>Question</a:t>
            </a:r>
            <a:r>
              <a:rPr lang="cs-CZ" b="1" dirty="0"/>
              <a:t> </a:t>
            </a:r>
            <a:r>
              <a:rPr lang="cs-CZ" b="1" dirty="0" err="1"/>
              <a:t>Generator</a:t>
            </a:r>
            <a:r>
              <a:rPr lang="cs-CZ" b="1" dirty="0"/>
              <a:t>: </a:t>
            </a:r>
            <a:r>
              <a:rPr lang="cs-CZ" dirty="0"/>
              <a:t>Umožňuje uživatelům zadat odstavec textu a automaticky generovat otázky pro Moodle na základě tohoto textu pomocí </a:t>
            </a:r>
            <a:r>
              <a:rPr lang="cs-CZ" dirty="0" err="1"/>
              <a:t>OpenAI</a:t>
            </a:r>
            <a:r>
              <a:rPr lang="cs-CZ" dirty="0"/>
              <a:t> GPT API.</a:t>
            </a:r>
            <a:endParaRPr lang="cs-CZ" b="1" dirty="0"/>
          </a:p>
          <a:p>
            <a:r>
              <a:rPr lang="cs-CZ" b="1" dirty="0" err="1"/>
              <a:t>Copyleaks</a:t>
            </a:r>
            <a:r>
              <a:rPr lang="cs-CZ" b="1" dirty="0"/>
              <a:t> </a:t>
            </a:r>
            <a:r>
              <a:rPr lang="cs-CZ" b="1" dirty="0" err="1"/>
              <a:t>Plagiarism</a:t>
            </a:r>
            <a:r>
              <a:rPr lang="cs-CZ" b="1" dirty="0"/>
              <a:t> and AI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b="1" dirty="0" err="1"/>
              <a:t>Detector</a:t>
            </a:r>
            <a:r>
              <a:rPr lang="cs-CZ" b="1" dirty="0"/>
              <a:t>: </a:t>
            </a:r>
            <a:r>
              <a:rPr lang="cs-CZ" dirty="0"/>
              <a:t>Detekuje AI generovaný obsah ve více než 30 jazycích s přesností přes 99 % a pokrývá modely jako GPT, </a:t>
            </a:r>
            <a:r>
              <a:rPr lang="cs-CZ" dirty="0" err="1"/>
              <a:t>Gemini</a:t>
            </a:r>
            <a:r>
              <a:rPr lang="cs-CZ" dirty="0"/>
              <a:t> a Claude. Zároveň identifikuje plagiátorství ve více než 100 jazycích.</a:t>
            </a:r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DE39EB-D929-4D70-A6C6-3641E3EAA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043" y="-1"/>
            <a:ext cx="18539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51BC5-DEC2-AE96-AC8B-AF9C1FE0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FF7B45C-7B9B-FF02-18D8-E7C014F7C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D64622-22C6-7414-8D5D-87089D9E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46" y="398462"/>
            <a:ext cx="10655956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Nejznámější </a:t>
            </a:r>
            <a:r>
              <a:rPr lang="cs-CZ" sz="3600" b="1" dirty="0" err="1">
                <a:solidFill>
                  <a:srgbClr val="282829"/>
                </a:solidFill>
                <a:latin typeface="-apple-system"/>
              </a:rPr>
              <a:t>chatbot</a:t>
            </a:r>
            <a:r>
              <a:rPr lang="en-US" sz="3600" b="1" dirty="0">
                <a:solidFill>
                  <a:srgbClr val="282829"/>
                </a:solidFill>
                <a:latin typeface="-apple-system"/>
              </a:rPr>
              <a:t>y</a:t>
            </a:r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 nad jazykovými modely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25811A-F30F-D44C-7ACB-F24E29695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633A31-6F46-E401-ED20-6B95D1A7A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1179E3-23AF-76B1-2478-9911FF53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" y="1313334"/>
            <a:ext cx="9823568" cy="5577150"/>
          </a:xfrm>
        </p:spPr>
        <p:txBody>
          <a:bodyPr>
            <a:noAutofit/>
          </a:bodyPr>
          <a:lstStyle/>
          <a:p>
            <a:pPr marL="342900" indent="-342900"/>
            <a:r>
              <a:rPr lang="cs-CZ" b="1" dirty="0"/>
              <a:t>Chatbot</a:t>
            </a:r>
            <a:r>
              <a:rPr lang="cs-CZ" sz="2400" b="1" dirty="0"/>
              <a:t>:</a:t>
            </a:r>
          </a:p>
          <a:p>
            <a:pPr marL="800100" lvl="1" indent="-342900"/>
            <a:r>
              <a:rPr lang="cs-CZ" dirty="0"/>
              <a:t>AI program, který simuluje konverzaci s uživateli v přirozeném jazyce. </a:t>
            </a:r>
          </a:p>
          <a:p>
            <a:pPr marL="800100" lvl="1" indent="-342900"/>
            <a:r>
              <a:rPr lang="cs-CZ" dirty="0"/>
              <a:t>Může odpovídat na otázky, poskytovat informace a automatizovaně vést dialogy.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06042E-C5C1-76D2-B477-4C41EF4B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6" y="3265314"/>
            <a:ext cx="8648648" cy="32515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7D73A9-32B1-4C70-B0C8-3F6A1245E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725" y="18157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52214"/>
            <a:ext cx="10115386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Nejznámější </a:t>
            </a:r>
            <a:r>
              <a:rPr lang="cs-CZ" sz="3600" b="1" dirty="0" err="1">
                <a:solidFill>
                  <a:srgbClr val="282829"/>
                </a:solidFill>
                <a:latin typeface="-apple-system"/>
              </a:rPr>
              <a:t>chatbot</a:t>
            </a:r>
            <a:r>
              <a:rPr lang="en-US" sz="3600" b="1" dirty="0">
                <a:solidFill>
                  <a:srgbClr val="282829"/>
                </a:solidFill>
                <a:latin typeface="-apple-system"/>
              </a:rPr>
              <a:t>y</a:t>
            </a:r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 nad jazykovými modely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3" y="1295798"/>
            <a:ext cx="10115386" cy="5562202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b="1" dirty="0" err="1"/>
              <a:t>ChatGPT</a:t>
            </a:r>
            <a:r>
              <a:rPr lang="cs-CZ" sz="2400" b="1" dirty="0"/>
              <a:t>: </a:t>
            </a:r>
            <a:r>
              <a:rPr lang="cs-CZ" sz="2400" dirty="0">
                <a:hlinkClick r:id="rId3"/>
              </a:rPr>
              <a:t>https://chatgpt.com/</a:t>
            </a:r>
            <a:endParaRPr lang="cs-CZ" sz="2400" dirty="0"/>
          </a:p>
          <a:p>
            <a:pPr marL="800100" lvl="1" indent="-342900"/>
            <a:r>
              <a:rPr lang="cs-CZ" dirty="0"/>
              <a:t>Přehled o licencích: </a:t>
            </a:r>
            <a:r>
              <a:rPr lang="cs-CZ" dirty="0">
                <a:hlinkClick r:id="rId4"/>
              </a:rPr>
              <a:t>https://openai.com/chatgpt/pricing/</a:t>
            </a:r>
            <a:endParaRPr lang="cs-CZ" dirty="0"/>
          </a:p>
          <a:p>
            <a:pPr marL="800100" lvl="1" indent="-342900"/>
            <a:r>
              <a:rPr lang="cs-CZ" dirty="0"/>
              <a:t>Nabízí různé varianty jazykových modelů</a:t>
            </a:r>
          </a:p>
          <a:p>
            <a:pPr marL="800100" lvl="1" indent="-342900"/>
            <a:r>
              <a:rPr lang="cs-CZ" b="1" dirty="0"/>
              <a:t>Verze bez přihlášení: </a:t>
            </a:r>
            <a:r>
              <a:rPr lang="cs-CZ" sz="2000" dirty="0"/>
              <a:t>GPT-4o mini</a:t>
            </a:r>
            <a:endParaRPr lang="cs-CZ" b="1" dirty="0"/>
          </a:p>
          <a:p>
            <a:pPr marL="800100" lvl="1" indent="-342900"/>
            <a:r>
              <a:rPr lang="cs-CZ" b="1" dirty="0"/>
              <a:t>Verze zdarma </a:t>
            </a:r>
            <a:r>
              <a:rPr lang="cs-CZ" dirty="0"/>
              <a:t>(je třeba mít účet): </a:t>
            </a:r>
          </a:p>
          <a:p>
            <a:pPr marL="1257300" lvl="2" indent="-342900"/>
            <a:r>
              <a:rPr lang="cs-CZ" dirty="0"/>
              <a:t>GPT-4o mini (odlehčená verze), omezeně GPT-4o (rychlejší odpovědi, o … omni)</a:t>
            </a:r>
          </a:p>
          <a:p>
            <a:pPr marL="1257300" lvl="2" indent="-342900"/>
            <a:r>
              <a:rPr lang="cs-CZ" dirty="0"/>
              <a:t>Omezeně datová analýza, nahrávání souborů, procházení webu, generování obrázků (menší objem dat, limitovaný přístup)</a:t>
            </a:r>
          </a:p>
          <a:p>
            <a:pPr marL="1257300" lvl="2" indent="-342900"/>
            <a:r>
              <a:rPr lang="cs-CZ" dirty="0"/>
              <a:t>Používání AI Person</a:t>
            </a:r>
          </a:p>
          <a:p>
            <a:pPr marL="800100" lvl="1" indent="-342900"/>
            <a:r>
              <a:rPr lang="cs-CZ" b="1" dirty="0"/>
              <a:t>Verze Plus </a:t>
            </a:r>
            <a:r>
              <a:rPr lang="en-US" b="1" dirty="0"/>
              <a:t>(</a:t>
            </a:r>
            <a:r>
              <a:rPr lang="cs-CZ" dirty="0"/>
              <a:t>$20 / $2</a:t>
            </a:r>
            <a:r>
              <a:rPr lang="en-US" dirty="0"/>
              <a:t>5</a:t>
            </a:r>
            <a:r>
              <a:rPr lang="cs-CZ" dirty="0"/>
              <a:t> měsíčně)</a:t>
            </a:r>
            <a:r>
              <a:rPr lang="cs-CZ" b="1" dirty="0"/>
              <a:t>:</a:t>
            </a:r>
          </a:p>
          <a:p>
            <a:pPr marL="1257300" lvl="2" indent="-342900"/>
            <a:r>
              <a:rPr lang="cs-CZ" dirty="0"/>
              <a:t>Navíc GPT-4, GPT-4o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  <a:p>
            <a:pPr marL="1257300" lvl="2" indent="-342900"/>
            <a:r>
              <a:rPr lang="cs-CZ" dirty="0" err="1">
                <a:effectLst/>
              </a:rPr>
              <a:t>OpenAI</a:t>
            </a:r>
            <a:r>
              <a:rPr lang="cs-CZ" dirty="0">
                <a:effectLst/>
              </a:rPr>
              <a:t> o1-preview, </a:t>
            </a:r>
            <a:r>
              <a:rPr lang="cs-CZ" dirty="0" err="1">
                <a:effectLst/>
              </a:rPr>
              <a:t>OpenAI</a:t>
            </a:r>
            <a:r>
              <a:rPr lang="cs-CZ" dirty="0">
                <a:effectLst/>
              </a:rPr>
              <a:t> o1-mini</a:t>
            </a:r>
          </a:p>
          <a:p>
            <a:pPr marL="1257300" lvl="2" indent="-342900"/>
            <a:r>
              <a:rPr lang="cs-CZ" dirty="0"/>
              <a:t>Vytváření AI Person, rozšířený nebo neomezený přístup k dalším nástrojům</a:t>
            </a:r>
            <a:endParaRPr lang="cs-CZ" dirty="0">
              <a:effectLst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6C72EC-3435-4FDA-BEF4-61D5E5BB6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725" y="18157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52214"/>
            <a:ext cx="7671520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Nejznámější </a:t>
            </a:r>
            <a:r>
              <a:rPr lang="cs-CZ" sz="3600" b="1" dirty="0" err="1">
                <a:solidFill>
                  <a:srgbClr val="282829"/>
                </a:solidFill>
                <a:latin typeface="-apple-system"/>
              </a:rPr>
              <a:t>chatbot</a:t>
            </a:r>
            <a:r>
              <a:rPr lang="en-US" sz="3600" b="1" dirty="0">
                <a:solidFill>
                  <a:srgbClr val="282829"/>
                </a:solidFill>
                <a:latin typeface="-apple-system"/>
              </a:rPr>
              <a:t>y</a:t>
            </a:r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 nad jazykovými modely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3" y="1295798"/>
            <a:ext cx="10069754" cy="5562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err="1"/>
              <a:t>ChatGPT</a:t>
            </a:r>
            <a:r>
              <a:rPr lang="cs-CZ" sz="2400" b="1" dirty="0"/>
              <a:t>: </a:t>
            </a:r>
            <a:r>
              <a:rPr lang="cs-CZ" sz="2400" dirty="0">
                <a:hlinkClick r:id="rId3"/>
              </a:rPr>
              <a:t>https://chatgpt.com/</a:t>
            </a:r>
            <a:endParaRPr lang="cs-CZ" sz="2400" dirty="0"/>
          </a:p>
          <a:p>
            <a:pPr marL="342900" indent="-342900"/>
            <a:r>
              <a:rPr lang="cs-CZ" sz="2400" b="1" dirty="0"/>
              <a:t>GPT-4o mini </a:t>
            </a:r>
          </a:p>
          <a:p>
            <a:pPr marL="800100" lvl="1" indent="-342900"/>
            <a:r>
              <a:rPr lang="cs-CZ" sz="2000" dirty="0"/>
              <a:t>Základní jazykový model ve verzi </a:t>
            </a:r>
            <a:r>
              <a:rPr lang="cs-CZ" sz="2000" b="1" dirty="0"/>
              <a:t>Zdarma</a:t>
            </a:r>
          </a:p>
          <a:p>
            <a:pPr marL="800100" lvl="1" indent="-342900"/>
            <a:r>
              <a:rPr lang="cs-CZ" sz="2000" dirty="0"/>
              <a:t>Odlehčená verze, rychlá odezva, ale kratší paměť</a:t>
            </a:r>
          </a:p>
          <a:p>
            <a:pPr marL="800100" lvl="1" indent="-342900"/>
            <a:r>
              <a:rPr lang="cs-CZ" sz="2000" dirty="0"/>
              <a:t>Zaostává za konkurencí (</a:t>
            </a:r>
            <a:r>
              <a:rPr lang="cs-CZ" sz="2000" dirty="0" err="1"/>
              <a:t>Copilot</a:t>
            </a:r>
            <a:r>
              <a:rPr lang="cs-CZ" sz="2000" dirty="0"/>
              <a:t>, </a:t>
            </a:r>
            <a:r>
              <a:rPr lang="cs-CZ" sz="2000" dirty="0" err="1"/>
              <a:t>Gemini</a:t>
            </a:r>
            <a:r>
              <a:rPr lang="cs-CZ" sz="2000" dirty="0"/>
              <a:t>,…)</a:t>
            </a:r>
          </a:p>
          <a:p>
            <a:pPr marL="342900" indent="-342900"/>
            <a:r>
              <a:rPr lang="cs-CZ" sz="2400" b="1" dirty="0"/>
              <a:t>GPT-4o (omni)</a:t>
            </a:r>
          </a:p>
          <a:p>
            <a:pPr marL="800100" lvl="1" indent="-342900"/>
            <a:r>
              <a:rPr lang="cs-CZ" sz="2000" dirty="0"/>
              <a:t>Základní jazykový model ve verzi </a:t>
            </a:r>
            <a:r>
              <a:rPr lang="cs-CZ" sz="2000" b="1" dirty="0"/>
              <a:t>Plus</a:t>
            </a:r>
          </a:p>
          <a:p>
            <a:pPr marL="800100" lvl="1" indent="-342900"/>
            <a:r>
              <a:rPr lang="cs-CZ" sz="2000" dirty="0"/>
              <a:t>V mnoha ohledech lepší než konkurence (nebo srovnatelný)</a:t>
            </a:r>
          </a:p>
          <a:p>
            <a:pPr marL="800100" lvl="1" indent="-342900"/>
            <a:r>
              <a:rPr lang="cs-CZ" sz="2000" dirty="0"/>
              <a:t>oproti verzi </a:t>
            </a:r>
            <a:r>
              <a:rPr lang="cs-CZ" sz="2000" b="1" dirty="0"/>
              <a:t>GPT-4</a:t>
            </a:r>
            <a:r>
              <a:rPr lang="cs-CZ" sz="2000" dirty="0"/>
              <a:t> rychlejší dotazy, ale někdy méně přesné (uvnitř je efektivnější)</a:t>
            </a:r>
          </a:p>
          <a:p>
            <a:pPr marL="800100" lvl="1" indent="-342900"/>
            <a:r>
              <a:rPr lang="cs-CZ" sz="2000" b="1" dirty="0"/>
              <a:t>datová analýza, nahrávání souborů, procházení webu, generování obrázků (DALL-E)</a:t>
            </a:r>
          </a:p>
          <a:p>
            <a:pPr marL="800100" lvl="1" indent="-342900"/>
            <a:r>
              <a:rPr lang="cs-CZ" sz="2000" dirty="0"/>
              <a:t>Mobilní verze i </a:t>
            </a:r>
            <a:r>
              <a:rPr lang="cs-CZ" sz="2000" b="1" dirty="0"/>
              <a:t>vidí, slyší a mluví </a:t>
            </a:r>
            <a:r>
              <a:rPr lang="cs-CZ" sz="2000" dirty="0"/>
              <a:t>(v reálném čase)</a:t>
            </a:r>
          </a:p>
          <a:p>
            <a:pPr marL="800100" lvl="1" indent="-342900"/>
            <a:r>
              <a:rPr lang="cs-CZ" sz="2000" dirty="0"/>
              <a:t>Možnost používat a vytvářet AI Persony</a:t>
            </a:r>
          </a:p>
          <a:p>
            <a:pPr marL="342900" indent="-342900"/>
            <a:r>
              <a:rPr lang="cs-CZ" sz="2400" b="1" dirty="0"/>
              <a:t>GPT-4o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Canvas</a:t>
            </a:r>
            <a:r>
              <a:rPr lang="cs-CZ" sz="2400" b="1" dirty="0"/>
              <a:t> </a:t>
            </a:r>
          </a:p>
          <a:p>
            <a:pPr marL="800100" lvl="1" indent="-342900"/>
            <a:r>
              <a:rPr lang="cs-CZ" sz="2000" dirty="0"/>
              <a:t>Možnost interaktivně vytvářet dokumenty nebo programy</a:t>
            </a:r>
          </a:p>
          <a:p>
            <a:pPr marL="1257300" lvl="2" indent="-342900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D8E3F3D-2ED9-44FA-9E86-221992EB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725" y="18157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3C863-8895-4574-B35D-CDCF718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52214"/>
            <a:ext cx="7671520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Nejznámější </a:t>
            </a:r>
            <a:r>
              <a:rPr lang="cs-CZ" sz="3600" b="1" dirty="0" err="1">
                <a:solidFill>
                  <a:srgbClr val="282829"/>
                </a:solidFill>
                <a:latin typeface="-apple-system"/>
              </a:rPr>
              <a:t>chatbot</a:t>
            </a:r>
            <a:r>
              <a:rPr lang="en-US" sz="3600" b="1" dirty="0">
                <a:solidFill>
                  <a:srgbClr val="282829"/>
                </a:solidFill>
                <a:latin typeface="-apple-system"/>
              </a:rPr>
              <a:t>y</a:t>
            </a:r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 nad jazykovými modely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7C7CD7-0DBC-5F49-F92F-3E4D5BB6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2" y="1295798"/>
            <a:ext cx="9911493" cy="5562202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b="1" dirty="0" err="1"/>
              <a:t>ChatGPT</a:t>
            </a:r>
            <a:r>
              <a:rPr lang="cs-CZ" sz="2400" b="1" dirty="0"/>
              <a:t>: </a:t>
            </a:r>
            <a:r>
              <a:rPr lang="cs-CZ" b="1" dirty="0"/>
              <a:t>O1-preview:</a:t>
            </a:r>
          </a:p>
          <a:p>
            <a:pPr marL="800100" lvl="1" indent="-342900"/>
            <a:r>
              <a:rPr lang="cs-CZ" dirty="0"/>
              <a:t>hlubší analytické myšlení</a:t>
            </a:r>
            <a:r>
              <a:rPr lang="en-US" dirty="0"/>
              <a:t> </a:t>
            </a:r>
          </a:p>
          <a:p>
            <a:pPr marL="1257300" lvl="2" indent="-342900"/>
            <a:r>
              <a:rPr lang="cs-CZ" sz="2400" dirty="0"/>
              <a:t>j</a:t>
            </a:r>
            <a:r>
              <a:rPr lang="en-US" sz="2400" dirty="0"/>
              <a:t>e </a:t>
            </a:r>
            <a:r>
              <a:rPr lang="en-US" sz="2400" dirty="0" err="1"/>
              <a:t>mo</a:t>
            </a:r>
            <a:r>
              <a:rPr lang="cs-CZ" sz="2400" dirty="0" err="1"/>
              <a:t>žné</a:t>
            </a:r>
            <a:r>
              <a:rPr lang="cs-CZ" sz="2400" dirty="0"/>
              <a:t> sledovat, jak model uvažoval</a:t>
            </a:r>
          </a:p>
          <a:p>
            <a:pPr marL="800100" lvl="1" indent="-342900"/>
            <a:r>
              <a:rPr lang="cs-CZ" dirty="0"/>
              <a:t>vyšší přesnost, ale je pomalejší</a:t>
            </a:r>
          </a:p>
          <a:p>
            <a:pPr marL="800100" lvl="1" indent="-342900"/>
            <a:r>
              <a:rPr lang="cs-CZ" dirty="0"/>
              <a:t>lépe vytváří a ladí počítačové programy</a:t>
            </a:r>
          </a:p>
          <a:p>
            <a:pPr marL="800100" lvl="1" indent="-342900"/>
            <a:r>
              <a:rPr lang="cs-CZ" dirty="0"/>
              <a:t>Zatím omezená funkčnost (pouze textové dotazy)</a:t>
            </a:r>
          </a:p>
          <a:p>
            <a:pPr marL="800100" lvl="1" indent="-342900"/>
            <a:r>
              <a:rPr lang="cs-CZ" dirty="0"/>
              <a:t>Příklady promptu:   </a:t>
            </a:r>
          </a:p>
          <a:p>
            <a:pPr marL="1257300" lvl="2" indent="-342900"/>
            <a:r>
              <a:rPr lang="cs-CZ" sz="2200" i="1" dirty="0"/>
              <a:t>„Najdi derivaci funkce f(x)=x^3ln⁡(x)−1/x a urči její maximum na intervalu (0,2].“</a:t>
            </a:r>
          </a:p>
          <a:p>
            <a:pPr marL="1257300" lvl="2" indent="-342900"/>
            <a:r>
              <a:rPr lang="cs-CZ" sz="2200" i="1" dirty="0"/>
              <a:t>„Na základě těchto dat o městské dopravě navrhni optimalizaci autobusových linek. (Předlož modelu tabulku nebo statistiky)</a:t>
            </a:r>
            <a:r>
              <a:rPr lang="en-US" sz="2200" i="1" dirty="0"/>
              <a:t>”</a:t>
            </a:r>
            <a:endParaRPr lang="cs-CZ" sz="2200" i="1" dirty="0"/>
          </a:p>
          <a:p>
            <a:pPr marL="1257300" lvl="2" indent="-342900"/>
            <a:r>
              <a:rPr lang="cs-CZ" sz="2200" i="1" dirty="0"/>
              <a:t>„Navrhni krok za krokem strategii pro tým, který má vyhrát šachovou partii, když je pozice v koncovce král + pěšec proti králi.“</a:t>
            </a:r>
          </a:p>
          <a:p>
            <a:pPr marL="1714500" lvl="3" indent="-342900"/>
            <a:endParaRPr lang="cs-CZ" sz="2000" i="1" dirty="0"/>
          </a:p>
          <a:p>
            <a:pPr marL="1714500" lvl="3" indent="-34290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B4612D-4001-4AD3-B450-0C762192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18157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AF6E2-1797-5BAF-F008-01CC390EF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0790B33-2FF6-5D3C-F389-8975BD16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6E51F6-86EC-AD6C-FB11-68CD83E4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52214"/>
            <a:ext cx="7671520" cy="124358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Nejznámější </a:t>
            </a:r>
            <a:r>
              <a:rPr lang="cs-CZ" sz="3600" b="1" dirty="0" err="1">
                <a:solidFill>
                  <a:srgbClr val="282829"/>
                </a:solidFill>
                <a:latin typeface="-apple-system"/>
              </a:rPr>
              <a:t>chatbot</a:t>
            </a:r>
            <a:r>
              <a:rPr lang="en-US" sz="3600" b="1" dirty="0">
                <a:solidFill>
                  <a:srgbClr val="282829"/>
                </a:solidFill>
                <a:latin typeface="-apple-system"/>
              </a:rPr>
              <a:t>y</a:t>
            </a:r>
            <a:r>
              <a:rPr lang="cs-CZ" sz="3600" b="1" dirty="0">
                <a:solidFill>
                  <a:srgbClr val="282829"/>
                </a:solidFill>
                <a:latin typeface="-apple-system"/>
              </a:rPr>
              <a:t> nad jazykovými modely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4C0B4A-A8A7-6FEA-D6BF-950D2875D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" y="457772"/>
            <a:ext cx="128016" cy="653903"/>
          </a:xfrm>
          <a:prstGeom prst="rect">
            <a:avLst/>
          </a:prstGeom>
          <a:solidFill>
            <a:srgbClr val="03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0DA171-B478-4F75-2995-51CEA35A2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661" y="1240182"/>
            <a:ext cx="4983480" cy="18288"/>
          </a:xfrm>
          <a:prstGeom prst="rect">
            <a:avLst/>
          </a:prstGeom>
          <a:solidFill>
            <a:srgbClr val="0365A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4E2FD9-9BE0-7480-366A-9387AB69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3" y="1295798"/>
            <a:ext cx="9841154" cy="5562202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b="1" dirty="0"/>
              <a:t>Microsoft 365 </a:t>
            </a:r>
            <a:r>
              <a:rPr lang="cs-CZ" sz="2400" b="1" dirty="0" err="1"/>
              <a:t>Copilot</a:t>
            </a:r>
            <a:r>
              <a:rPr lang="cs-CZ" sz="2400" b="1" dirty="0"/>
              <a:t> (M365 Chat) </a:t>
            </a:r>
            <a:r>
              <a:rPr lang="cs-CZ" sz="2400" dirty="0">
                <a:hlinkClick r:id="rId3"/>
              </a:rPr>
              <a:t>https://copilot.cloud.microsoft/</a:t>
            </a:r>
            <a:endParaRPr lang="cs-CZ" sz="2400" dirty="0"/>
          </a:p>
          <a:p>
            <a:pPr marL="800100" lvl="1" indent="-342900"/>
            <a:r>
              <a:rPr lang="cs-CZ" dirty="0"/>
              <a:t>Vyhledává na webu (i</a:t>
            </a:r>
            <a:r>
              <a:rPr lang="en-US" dirty="0"/>
              <a:t> v z</a:t>
            </a:r>
            <a:r>
              <a:rPr lang="cs-CZ" dirty="0"/>
              <a:t>á</a:t>
            </a:r>
            <a:r>
              <a:rPr lang="en-US" dirty="0" err="1"/>
              <a:t>kladn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verzi</a:t>
            </a:r>
            <a:r>
              <a:rPr lang="cs-CZ" dirty="0"/>
              <a:t>), oblíbený asistent pro psaní zdrojového kódu</a:t>
            </a:r>
          </a:p>
          <a:p>
            <a:pPr marL="800100" lvl="1" indent="-342900"/>
            <a:r>
              <a:rPr lang="cs-CZ" dirty="0"/>
              <a:t>Založen na přizpůsobeném modelu GPT 4</a:t>
            </a:r>
          </a:p>
          <a:p>
            <a:pPr marL="800100" lvl="1" indent="-342900"/>
            <a:r>
              <a:rPr lang="cs-CZ" dirty="0"/>
              <a:t>Integrace do MS Office, přímý přístup MS Office k datům</a:t>
            </a:r>
          </a:p>
          <a:p>
            <a:pPr marL="800100" lvl="1" indent="-342900"/>
            <a:r>
              <a:rPr lang="cs-CZ" dirty="0"/>
              <a:t>Vyžaduje licenci </a:t>
            </a:r>
            <a:r>
              <a:rPr lang="cs-CZ" dirty="0" err="1"/>
              <a:t>Microdoft</a:t>
            </a:r>
            <a:r>
              <a:rPr lang="cs-CZ" dirty="0"/>
              <a:t> 365, dostupný v rámci licence ČVUT:</a:t>
            </a:r>
          </a:p>
          <a:p>
            <a:pPr marL="1257300" lvl="2" indent="-342900"/>
            <a:r>
              <a:rPr lang="cs-CZ" sz="2400" dirty="0"/>
              <a:t>Chráněná data, omezený počet promptů v jednom chatu (30)</a:t>
            </a:r>
          </a:p>
          <a:p>
            <a:pPr marL="1257300" lvl="2" indent="-342900"/>
            <a:r>
              <a:rPr lang="cs-CZ" sz="2400" dirty="0"/>
              <a:t>Datová analýza, nahrávání souborů, generování obrázků</a:t>
            </a:r>
          </a:p>
          <a:p>
            <a:pPr marL="1257300" lvl="2" indent="-342900"/>
            <a:endParaRPr lang="cs-CZ" dirty="0"/>
          </a:p>
          <a:p>
            <a:pPr marL="342900" indent="-342900"/>
            <a:r>
              <a:rPr lang="cs-CZ" sz="2400" b="1" dirty="0" err="1"/>
              <a:t>ChatGPT</a:t>
            </a:r>
            <a:r>
              <a:rPr lang="cs-CZ" sz="2400" b="1" dirty="0"/>
              <a:t>: </a:t>
            </a:r>
            <a:r>
              <a:rPr lang="cs-CZ" sz="2400" dirty="0">
                <a:hlinkClick r:id="rId4"/>
              </a:rPr>
              <a:t>https://chatgpt.com/</a:t>
            </a:r>
            <a:endParaRPr lang="cs-CZ" sz="2400" dirty="0"/>
          </a:p>
          <a:p>
            <a:pPr marL="800100" lvl="1" indent="-342900"/>
            <a:r>
              <a:rPr lang="cs-CZ" dirty="0"/>
              <a:t>Web </a:t>
            </a:r>
            <a:r>
              <a:rPr lang="cs-CZ" dirty="0" err="1"/>
              <a:t>browsing</a:t>
            </a:r>
            <a:r>
              <a:rPr lang="cs-CZ" dirty="0"/>
              <a:t>: musí být explicitně zapnutý, hlavně v placené verzi</a:t>
            </a:r>
          </a:p>
          <a:p>
            <a:pPr marL="800100" lvl="1" indent="-342900"/>
            <a:r>
              <a:rPr lang="cs-CZ" dirty="0"/>
              <a:t>Kreativnější odpovědi, širší možnosti použití</a:t>
            </a:r>
          </a:p>
        </p:txBody>
      </p:sp>
      <p:sp>
        <p:nvSpPr>
          <p:cNvPr id="3" name="Znak násobení 2">
            <a:extLst>
              <a:ext uri="{FF2B5EF4-FFF2-40B4-BE49-F238E27FC236}">
                <a16:creationId xmlns:a16="http://schemas.microsoft.com/office/drawing/2014/main" id="{2EA1F4EB-2F26-108A-4442-5858EE873721}"/>
              </a:ext>
            </a:extLst>
          </p:cNvPr>
          <p:cNvSpPr/>
          <p:nvPr/>
        </p:nvSpPr>
        <p:spPr>
          <a:xfrm>
            <a:off x="3570113" y="4339436"/>
            <a:ext cx="545432" cy="40105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5951870-4414-4468-A34D-53C7186A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725" y="18157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"/>
    </mc:Choice>
    <mc:Fallback xmlns="">
      <p:transition spd="slow" advTm="45993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4064</Words>
  <Application>Microsoft Office PowerPoint</Application>
  <PresentationFormat>Širokoúhlá obrazovka</PresentationFormat>
  <Paragraphs>465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-apple-system</vt:lpstr>
      <vt:lpstr>Aptos</vt:lpstr>
      <vt:lpstr>Arial</vt:lpstr>
      <vt:lpstr>Calibri</vt:lpstr>
      <vt:lpstr>Calibri Light</vt:lpstr>
      <vt:lpstr>Symbol</vt:lpstr>
      <vt:lpstr>Motiv Office</vt:lpstr>
      <vt:lpstr>Ukázky využití umělé inteligence pro zefektivnění výuky   DRUHÝ workshop k využívání umělé inteligence v práci učitele  Workshop je realizován v rámci projektu č. CZ.02.02.02/00/23_019/0008345 </vt:lpstr>
      <vt:lpstr>Workshopy k využívání umělé inteligence v práci učitele </vt:lpstr>
      <vt:lpstr>Co bylo minule:</vt:lpstr>
      <vt:lpstr>Co nás dnes čeká?</vt:lpstr>
      <vt:lpstr>Nejznámější chatboty nad jazykovými modely</vt:lpstr>
      <vt:lpstr>Nejznámější chatboty nad jazykovými modely</vt:lpstr>
      <vt:lpstr>Nejznámější chatboty nad jazykovými modely</vt:lpstr>
      <vt:lpstr>Nejznámější chatboty nad jazykovými modely</vt:lpstr>
      <vt:lpstr>Nejznámější chatboty nad jazykovými modely</vt:lpstr>
      <vt:lpstr>Nejznámější chatboty nad jazykovými modely</vt:lpstr>
      <vt:lpstr>Prompt – základ komunikace s AI</vt:lpstr>
      <vt:lpstr>Hlavní druhy promptů</vt:lpstr>
      <vt:lpstr>Hlavní druhy promptů</vt:lpstr>
      <vt:lpstr>Hlavní druhy promptů</vt:lpstr>
      <vt:lpstr>Hlavní druhy promptů</vt:lpstr>
      <vt:lpstr>Hlavní druhy promptů</vt:lpstr>
      <vt:lpstr>Hlavní druhy promptů</vt:lpstr>
      <vt:lpstr>Co je důležité při vytváření promptu?</vt:lpstr>
      <vt:lpstr>Co je důležité při vytváření promptu?</vt:lpstr>
      <vt:lpstr>Co je důležité při vytváření promptu?</vt:lpstr>
      <vt:lpstr>Co je důležité při vytváření promptu?</vt:lpstr>
      <vt:lpstr>Prompt – základ komunikace s AI</vt:lpstr>
      <vt:lpstr>Prompt – základ komunikace s AI</vt:lpstr>
      <vt:lpstr>Prompt – základ komunikace s AI</vt:lpstr>
      <vt:lpstr>Prompt – základ komunikace s AI</vt:lpstr>
      <vt:lpstr>Prompt – základ komunikace s AI</vt:lpstr>
      <vt:lpstr>Pokročilé prompty</vt:lpstr>
      <vt:lpstr>Pokročilé prompty</vt:lpstr>
      <vt:lpstr>Pokročilé prompty</vt:lpstr>
      <vt:lpstr>Kombinované prompty a analytické dotazy</vt:lpstr>
      <vt:lpstr>Kombinované prompty a analytické dotazy</vt:lpstr>
      <vt:lpstr>Kombinované prompty a analytické dotazy</vt:lpstr>
      <vt:lpstr>ChatGPT 4o with Canvas</vt:lpstr>
      <vt:lpstr>Pokročilé prompty - vytváření obrázků, vizualizace</vt:lpstr>
      <vt:lpstr>Odbočka: Porovnání různých jazykových modelů</vt:lpstr>
      <vt:lpstr>AI Persony (nejen) ve vzdělávání</vt:lpstr>
      <vt:lpstr>Vytvoření vlastní AI Persony</vt:lpstr>
      <vt:lpstr>Vytvoření vlastní AI Persony</vt:lpstr>
      <vt:lpstr>Dobré zdroje informací</vt:lpstr>
      <vt:lpstr>Shrnutí dnešního školení</vt:lpstr>
      <vt:lpstr>Děkuji za pozornost</vt:lpstr>
      <vt:lpstr>AI integrovaná v systémech pro řízení výuky (např. MS Teams, Moodle)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Neuronové sítě 3:  Praktické využití neuronových sítí a tvorba složitých modelů</dc:title>
  <dc:creator>Novy, Josef</dc:creator>
  <cp:lastModifiedBy>Zuzana Petříčková</cp:lastModifiedBy>
  <cp:revision>281</cp:revision>
  <cp:lastPrinted>2024-11-27T22:34:40Z</cp:lastPrinted>
  <dcterms:created xsi:type="dcterms:W3CDTF">2023-09-26T15:33:16Z</dcterms:created>
  <dcterms:modified xsi:type="dcterms:W3CDTF">2024-11-29T12:08:31Z</dcterms:modified>
</cp:coreProperties>
</file>