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65"/>
  </p:notesMasterIdLst>
  <p:sldIdLst>
    <p:sldId id="296" r:id="rId2"/>
    <p:sldId id="300" r:id="rId3"/>
    <p:sldId id="352" r:id="rId4"/>
    <p:sldId id="351" r:id="rId5"/>
    <p:sldId id="353" r:id="rId6"/>
    <p:sldId id="354" r:id="rId7"/>
    <p:sldId id="359" r:id="rId8"/>
    <p:sldId id="357" r:id="rId9"/>
    <p:sldId id="331" r:id="rId10"/>
    <p:sldId id="355" r:id="rId11"/>
    <p:sldId id="368" r:id="rId12"/>
    <p:sldId id="360" r:id="rId13"/>
    <p:sldId id="365" r:id="rId14"/>
    <p:sldId id="428" r:id="rId15"/>
    <p:sldId id="426" r:id="rId16"/>
    <p:sldId id="324" r:id="rId17"/>
    <p:sldId id="362" r:id="rId18"/>
    <p:sldId id="383" r:id="rId19"/>
    <p:sldId id="398" r:id="rId20"/>
    <p:sldId id="364" r:id="rId21"/>
    <p:sldId id="366" r:id="rId22"/>
    <p:sldId id="396" r:id="rId23"/>
    <p:sldId id="393" r:id="rId24"/>
    <p:sldId id="363" r:id="rId25"/>
    <p:sldId id="423" r:id="rId26"/>
    <p:sldId id="418" r:id="rId27"/>
    <p:sldId id="407" r:id="rId28"/>
    <p:sldId id="401" r:id="rId29"/>
    <p:sldId id="400" r:id="rId30"/>
    <p:sldId id="408" r:id="rId31"/>
    <p:sldId id="404" r:id="rId32"/>
    <p:sldId id="405" r:id="rId33"/>
    <p:sldId id="417" r:id="rId34"/>
    <p:sldId id="406" r:id="rId35"/>
    <p:sldId id="409" r:id="rId36"/>
    <p:sldId id="410" r:id="rId37"/>
    <p:sldId id="411" r:id="rId38"/>
    <p:sldId id="376" r:id="rId39"/>
    <p:sldId id="330" r:id="rId40"/>
    <p:sldId id="380" r:id="rId41"/>
    <p:sldId id="379" r:id="rId42"/>
    <p:sldId id="325" r:id="rId43"/>
    <p:sldId id="412" r:id="rId44"/>
    <p:sldId id="413" r:id="rId45"/>
    <p:sldId id="415" r:id="rId46"/>
    <p:sldId id="414" r:id="rId47"/>
    <p:sldId id="333" r:id="rId48"/>
    <p:sldId id="341" r:id="rId49"/>
    <p:sldId id="386" r:id="rId50"/>
    <p:sldId id="385" r:id="rId51"/>
    <p:sldId id="387" r:id="rId52"/>
    <p:sldId id="342" r:id="rId53"/>
    <p:sldId id="389" r:id="rId54"/>
    <p:sldId id="397" r:id="rId55"/>
    <p:sldId id="390" r:id="rId56"/>
    <p:sldId id="424" r:id="rId57"/>
    <p:sldId id="318" r:id="rId58"/>
    <p:sldId id="345" r:id="rId59"/>
    <p:sldId id="348" r:id="rId60"/>
    <p:sldId id="346" r:id="rId61"/>
    <p:sldId id="421" r:id="rId62"/>
    <p:sldId id="425" r:id="rId63"/>
    <p:sldId id="391" r:id="rId64"/>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Výchozí oddíl" id="{F202039B-F630-4D71-B5CC-CC78DD541C31}">
          <p14:sldIdLst>
            <p14:sldId id="296"/>
          </p14:sldIdLst>
        </p14:section>
        <p14:section name="Úvod" id="{07DC14EE-FC38-41E4-B6ED-9587F4200F11}">
          <p14:sldIdLst>
            <p14:sldId id="300"/>
            <p14:sldId id="352"/>
          </p14:sldIdLst>
        </p14:section>
        <p14:section name="Úvod do umělé inteligence" id="{85F62679-0211-4BD7-A50D-51E28231D209}">
          <p14:sldIdLst>
            <p14:sldId id="351"/>
            <p14:sldId id="353"/>
            <p14:sldId id="354"/>
            <p14:sldId id="359"/>
            <p14:sldId id="357"/>
          </p14:sldIdLst>
        </p14:section>
        <p14:section name="Generativní nástroje a jejich potenciál" id="{E396C8E2-FE2E-41CD-858F-E81A95707E7A}">
          <p14:sldIdLst>
            <p14:sldId id="331"/>
            <p14:sldId id="355"/>
            <p14:sldId id="368"/>
            <p14:sldId id="360"/>
            <p14:sldId id="365"/>
            <p14:sldId id="428"/>
            <p14:sldId id="426"/>
            <p14:sldId id="324"/>
          </p14:sldIdLst>
        </p14:section>
        <p14:section name="Chatboti" id="{DF1DE2A1-665F-4E4D-AD7C-3FA89A0B653C}">
          <p14:sldIdLst>
            <p14:sldId id="362"/>
            <p14:sldId id="383"/>
            <p14:sldId id="398"/>
            <p14:sldId id="364"/>
            <p14:sldId id="366"/>
            <p14:sldId id="396"/>
            <p14:sldId id="393"/>
            <p14:sldId id="363"/>
            <p14:sldId id="423"/>
            <p14:sldId id="418"/>
          </p14:sldIdLst>
        </p14:section>
        <p14:section name="AI v systémech pro řízení výuky" id="{D1B1EACC-82BF-41B3-8D16-8C8A1C068462}">
          <p14:sldIdLst>
            <p14:sldId id="407"/>
            <p14:sldId id="401"/>
            <p14:sldId id="400"/>
            <p14:sldId id="408"/>
            <p14:sldId id="404"/>
            <p14:sldId id="405"/>
            <p14:sldId id="417"/>
            <p14:sldId id="406"/>
            <p14:sldId id="409"/>
            <p14:sldId id="410"/>
            <p14:sldId id="411"/>
          </p14:sldIdLst>
        </p14:section>
        <p14:section name="Generativní nástroje pro tvorbu jiného než textového obsahu" id="{1D847DB9-762F-4D15-9C64-63B35B49361B}">
          <p14:sldIdLst>
            <p14:sldId id="376"/>
            <p14:sldId id="330"/>
            <p14:sldId id="380"/>
            <p14:sldId id="379"/>
            <p14:sldId id="325"/>
            <p14:sldId id="412"/>
            <p14:sldId id="413"/>
            <p14:sldId id="415"/>
            <p14:sldId id="414"/>
          </p14:sldIdLst>
        </p14:section>
        <p14:section name="Prompt - základ komunikace s Ai" id="{4569B9DB-4083-4618-8A63-BA8FE9E623D0}">
          <p14:sldIdLst>
            <p14:sldId id="333"/>
            <p14:sldId id="341"/>
            <p14:sldId id="386"/>
            <p14:sldId id="385"/>
            <p14:sldId id="387"/>
            <p14:sldId id="342"/>
            <p14:sldId id="389"/>
            <p14:sldId id="397"/>
            <p14:sldId id="390"/>
          </p14:sldIdLst>
        </p14:section>
        <p14:section name="Etika použití AI" id="{B010481A-ECCD-4DB6-BD4A-D85EA5C199FF}">
          <p14:sldIdLst>
            <p14:sldId id="424"/>
            <p14:sldId id="318"/>
            <p14:sldId id="345"/>
            <p14:sldId id="348"/>
            <p14:sldId id="346"/>
          </p14:sldIdLst>
        </p14:section>
        <p14:section name="Shrnutí a diskuze" id="{D4A51CD6-FF6D-48A2-BA0C-BCE26E55E4D5}">
          <p14:sldIdLst>
            <p14:sldId id="421"/>
            <p14:sldId id="425"/>
            <p14:sldId id="391"/>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6035" autoAdjust="0"/>
    <p:restoredTop sz="73022" autoAdjust="0"/>
  </p:normalViewPr>
  <p:slideViewPr>
    <p:cSldViewPr snapToGrid="0">
      <p:cViewPr varScale="1">
        <p:scale>
          <a:sx n="81" d="100"/>
          <a:sy n="81" d="100"/>
        </p:scale>
        <p:origin x="1116"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3AE186-36F1-439A-AF32-64C1BFF40FA7}" type="datetimeFigureOut">
              <a:rPr lang="cs-CZ" smtClean="0"/>
              <a:t>18.10.2024</a:t>
            </a:fld>
            <a:endParaRPr lang="cs-CZ"/>
          </a:p>
        </p:txBody>
      </p:sp>
      <p:sp>
        <p:nvSpPr>
          <p:cNvPr id="4" name="Zástupný symbol pro obrázek snímk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6" name="Zástupný symbol pro zápatí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23904F4-80E6-49DA-8E8E-A7B70F44212C}" type="slidenum">
              <a:rPr lang="cs-CZ" smtClean="0"/>
              <a:t>‹#›</a:t>
            </a:fld>
            <a:endParaRPr lang="cs-CZ"/>
          </a:p>
        </p:txBody>
      </p:sp>
    </p:spTree>
    <p:extLst>
      <p:ext uri="{BB962C8B-B14F-4D97-AF65-F5344CB8AC3E}">
        <p14:creationId xmlns:p14="http://schemas.microsoft.com/office/powerpoint/2010/main" val="9934522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623904F4-80E6-49DA-8E8E-A7B70F44212C}" type="slidenum">
              <a:rPr lang="cs-CZ" smtClean="0"/>
              <a:t>1</a:t>
            </a:fld>
            <a:endParaRPr lang="cs-CZ"/>
          </a:p>
        </p:txBody>
      </p:sp>
    </p:spTree>
    <p:extLst>
      <p:ext uri="{BB962C8B-B14F-4D97-AF65-F5344CB8AC3E}">
        <p14:creationId xmlns:p14="http://schemas.microsoft.com/office/powerpoint/2010/main" val="526422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10</a:t>
            </a:fld>
            <a:endParaRPr lang="cs-CZ"/>
          </a:p>
        </p:txBody>
      </p:sp>
    </p:spTree>
    <p:extLst>
      <p:ext uri="{BB962C8B-B14F-4D97-AF65-F5344CB8AC3E}">
        <p14:creationId xmlns:p14="http://schemas.microsoft.com/office/powerpoint/2010/main" val="7420422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11</a:t>
            </a:fld>
            <a:endParaRPr lang="cs-CZ"/>
          </a:p>
        </p:txBody>
      </p:sp>
    </p:spTree>
    <p:extLst>
      <p:ext uri="{BB962C8B-B14F-4D97-AF65-F5344CB8AC3E}">
        <p14:creationId xmlns:p14="http://schemas.microsoft.com/office/powerpoint/2010/main" val="7077313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12</a:t>
            </a:fld>
            <a:endParaRPr lang="cs-CZ"/>
          </a:p>
        </p:txBody>
      </p:sp>
    </p:spTree>
    <p:extLst>
      <p:ext uri="{BB962C8B-B14F-4D97-AF65-F5344CB8AC3E}">
        <p14:creationId xmlns:p14="http://schemas.microsoft.com/office/powerpoint/2010/main" val="23155983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13</a:t>
            </a:fld>
            <a:endParaRPr lang="cs-CZ"/>
          </a:p>
        </p:txBody>
      </p:sp>
    </p:spTree>
    <p:extLst>
      <p:ext uri="{BB962C8B-B14F-4D97-AF65-F5344CB8AC3E}">
        <p14:creationId xmlns:p14="http://schemas.microsoft.com/office/powerpoint/2010/main" val="13366786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cs-CZ" dirty="0"/>
          </a:p>
          <a:p>
            <a:endParaRPr lang="cs-CZ" dirty="0"/>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14</a:t>
            </a:fld>
            <a:endParaRPr lang="cs-CZ"/>
          </a:p>
        </p:txBody>
      </p:sp>
    </p:spTree>
    <p:extLst>
      <p:ext uri="{BB962C8B-B14F-4D97-AF65-F5344CB8AC3E}">
        <p14:creationId xmlns:p14="http://schemas.microsoft.com/office/powerpoint/2010/main" val="31208397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AI nástroje, jako například </a:t>
            </a:r>
            <a:r>
              <a:rPr lang="cs-CZ" b="1" dirty="0" err="1"/>
              <a:t>Semantic</a:t>
            </a:r>
            <a:r>
              <a:rPr lang="cs-CZ" b="1" dirty="0"/>
              <a:t> </a:t>
            </a:r>
            <a:r>
              <a:rPr lang="cs-CZ" b="1" dirty="0" err="1"/>
              <a:t>Scholar</a:t>
            </a:r>
            <a:r>
              <a:rPr lang="cs-CZ" dirty="0"/>
              <a:t>, dokáží zpracovávat velké množství vědeckých článků a dat a generovat relevantní rešerše, čímž vědcům šetří čas při vyhledávání literatury.</a:t>
            </a:r>
          </a:p>
          <a:p>
            <a:endParaRPr lang="cs-CZ" dirty="0"/>
          </a:p>
          <a:p>
            <a:r>
              <a:rPr lang="cs-CZ" b="1" dirty="0" err="1"/>
              <a:t>Semantic</a:t>
            </a:r>
            <a:r>
              <a:rPr lang="cs-CZ" b="1" dirty="0"/>
              <a:t> </a:t>
            </a:r>
            <a:r>
              <a:rPr lang="cs-CZ" b="1" dirty="0" err="1"/>
              <a:t>Scholar</a:t>
            </a:r>
            <a:r>
              <a:rPr lang="cs-CZ" dirty="0"/>
              <a:t>: Tento nástroj využívá umělou inteligenci k efektivnímu vyhledávání vědeckých článků, nabízí shrnutí a sémantické vyhledávání nejen na základě klíčových slov, ale i významových souvislostí.</a:t>
            </a:r>
          </a:p>
          <a:p>
            <a:r>
              <a:rPr lang="cs-CZ" b="1" dirty="0" err="1"/>
              <a:t>Connected</a:t>
            </a:r>
            <a:r>
              <a:rPr lang="cs-CZ" b="1" dirty="0"/>
              <a:t> </a:t>
            </a:r>
            <a:r>
              <a:rPr lang="cs-CZ" b="1" dirty="0" err="1"/>
              <a:t>Papers</a:t>
            </a:r>
            <a:r>
              <a:rPr lang="cs-CZ" dirty="0"/>
              <a:t>: Pomáhá </a:t>
            </a:r>
            <a:r>
              <a:rPr lang="cs-CZ" b="1" dirty="0"/>
              <a:t>vizualizovat síť vědeckých článků </a:t>
            </a:r>
            <a:r>
              <a:rPr lang="cs-CZ" dirty="0"/>
              <a:t>souvisejících s daným tématem nebo publikací, což usnadňuje zjišťování tematických a citačních vztahů mezi jednotlivými studiemi.</a:t>
            </a:r>
          </a:p>
          <a:p>
            <a:r>
              <a:rPr lang="cs-CZ" b="1" dirty="0" err="1"/>
              <a:t>Scite</a:t>
            </a:r>
            <a:r>
              <a:rPr lang="cs-CZ" dirty="0"/>
              <a:t>: Umožňuje nejen vyhledávat články, ale také analyzovat, zda jsou dané práce podporovány nebo vyvraceny ostatními výzkumy, což poskytuje hlubší kontext ohledně kvality zdrojů.</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15</a:t>
            </a:fld>
            <a:endParaRPr lang="cs-CZ"/>
          </a:p>
        </p:txBody>
      </p:sp>
    </p:spTree>
    <p:extLst>
      <p:ext uri="{BB962C8B-B14F-4D97-AF65-F5344CB8AC3E}">
        <p14:creationId xmlns:p14="http://schemas.microsoft.com/office/powerpoint/2010/main" val="232137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b="1" dirty="0" err="1"/>
              <a:t>Connected</a:t>
            </a:r>
            <a:r>
              <a:rPr lang="cs-CZ" b="1" dirty="0"/>
              <a:t> </a:t>
            </a:r>
            <a:r>
              <a:rPr lang="cs-CZ" b="1" dirty="0" err="1"/>
              <a:t>Papers</a:t>
            </a:r>
            <a:r>
              <a:rPr lang="cs-CZ" dirty="0"/>
              <a:t>: Pomáhá </a:t>
            </a:r>
            <a:r>
              <a:rPr lang="cs-CZ" b="1" dirty="0"/>
              <a:t>vizualizovat síť vědeckých článků </a:t>
            </a:r>
            <a:r>
              <a:rPr lang="cs-CZ" dirty="0"/>
              <a:t>souvisejících s daným tématem nebo publikací, což usnadňuje zjišťování tematických a citačních vztahů mezi jednotlivými studiemi.</a:t>
            </a:r>
          </a:p>
          <a:p>
            <a:r>
              <a:rPr lang="cs-CZ" b="1" dirty="0" err="1"/>
              <a:t>Scite</a:t>
            </a:r>
            <a:r>
              <a:rPr lang="cs-CZ" dirty="0"/>
              <a:t>: Umožňuje nejen vyhledávat články, ale také analyzovat, zda jsou dané práce podporovány nebo vyvraceny ostatními výzkumy, což poskytuje hlubší kontext ohledně kvality zdrojů.</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16</a:t>
            </a:fld>
            <a:endParaRPr lang="cs-CZ"/>
          </a:p>
        </p:txBody>
      </p:sp>
    </p:spTree>
    <p:extLst>
      <p:ext uri="{BB962C8B-B14F-4D97-AF65-F5344CB8AC3E}">
        <p14:creationId xmlns:p14="http://schemas.microsoft.com/office/powerpoint/2010/main" val="326502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indent="0">
              <a:lnSpc>
                <a:spcPct val="107000"/>
              </a:lnSpc>
              <a:buFont typeface="Symbol" panose="05050102010706020507" pitchFamily="18" charset="2"/>
              <a:buNone/>
            </a:pPr>
            <a:r>
              <a:rPr lang="cs-CZ" sz="2400" b="0" kern="100" dirty="0">
                <a:ea typeface="Aptos" panose="020B0004020202020204" pitchFamily="34" charset="0"/>
                <a:cs typeface="Times New Roman" panose="02020603050405020304" pitchFamily="18" charset="0"/>
              </a:rPr>
              <a:t>Praktické ukázky</a:t>
            </a:r>
            <a:endParaRPr lang="cs-CZ" sz="2000" b="0" kern="100" dirty="0">
              <a:ea typeface="Aptos" panose="020B0004020202020204" pitchFamily="34" charset="0"/>
              <a:cs typeface="Times New Roman" panose="02020603050405020304" pitchFamily="18" charset="0"/>
            </a:endParaRP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17</a:t>
            </a:fld>
            <a:endParaRPr lang="cs-CZ"/>
          </a:p>
        </p:txBody>
      </p:sp>
    </p:spTree>
    <p:extLst>
      <p:ext uri="{BB962C8B-B14F-4D97-AF65-F5344CB8AC3E}">
        <p14:creationId xmlns:p14="http://schemas.microsoft.com/office/powerpoint/2010/main" val="210902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placené a neplacené verze </a:t>
            </a:r>
            <a:r>
              <a:rPr lang="en-US" dirty="0"/>
              <a:t>+ </a:t>
            </a:r>
            <a:r>
              <a:rPr lang="en-US" dirty="0" err="1"/>
              <a:t>rozd</a:t>
            </a:r>
            <a:r>
              <a:rPr lang="cs-CZ" dirty="0" err="1"/>
              <a:t>íly</a:t>
            </a:r>
            <a:r>
              <a:rPr lang="cs-CZ" dirty="0"/>
              <a:t> (M365 – zabudované vyhledávání)</a:t>
            </a:r>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18</a:t>
            </a:fld>
            <a:endParaRPr lang="cs-CZ"/>
          </a:p>
        </p:txBody>
      </p:sp>
    </p:spTree>
    <p:extLst>
      <p:ext uri="{BB962C8B-B14F-4D97-AF65-F5344CB8AC3E}">
        <p14:creationId xmlns:p14="http://schemas.microsoft.com/office/powerpoint/2010/main" val="65886408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19</a:t>
            </a:fld>
            <a:endParaRPr lang="cs-CZ"/>
          </a:p>
        </p:txBody>
      </p:sp>
    </p:spTree>
    <p:extLst>
      <p:ext uri="{BB962C8B-B14F-4D97-AF65-F5344CB8AC3E}">
        <p14:creationId xmlns:p14="http://schemas.microsoft.com/office/powerpoint/2010/main" val="1283927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a:t>
            </a:fld>
            <a:endParaRPr lang="cs-CZ"/>
          </a:p>
        </p:txBody>
      </p:sp>
    </p:spTree>
    <p:extLst>
      <p:ext uri="{BB962C8B-B14F-4D97-AF65-F5344CB8AC3E}">
        <p14:creationId xmlns:p14="http://schemas.microsoft.com/office/powerpoint/2010/main" val="10999121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20</a:t>
            </a:fld>
            <a:endParaRPr lang="cs-CZ"/>
          </a:p>
        </p:txBody>
      </p:sp>
    </p:spTree>
    <p:extLst>
      <p:ext uri="{BB962C8B-B14F-4D97-AF65-F5344CB8AC3E}">
        <p14:creationId xmlns:p14="http://schemas.microsoft.com/office/powerpoint/2010/main" val="168725667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21</a:t>
            </a:fld>
            <a:endParaRPr lang="cs-CZ"/>
          </a:p>
        </p:txBody>
      </p:sp>
    </p:spTree>
    <p:extLst>
      <p:ext uri="{BB962C8B-B14F-4D97-AF65-F5344CB8AC3E}">
        <p14:creationId xmlns:p14="http://schemas.microsoft.com/office/powerpoint/2010/main" val="7472501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22</a:t>
            </a:fld>
            <a:endParaRPr lang="cs-CZ"/>
          </a:p>
        </p:txBody>
      </p:sp>
    </p:spTree>
    <p:extLst>
      <p:ext uri="{BB962C8B-B14F-4D97-AF65-F5344CB8AC3E}">
        <p14:creationId xmlns:p14="http://schemas.microsoft.com/office/powerpoint/2010/main" val="35766533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23</a:t>
            </a:fld>
            <a:endParaRPr lang="cs-CZ"/>
          </a:p>
        </p:txBody>
      </p:sp>
    </p:spTree>
    <p:extLst>
      <p:ext uri="{BB962C8B-B14F-4D97-AF65-F5344CB8AC3E}">
        <p14:creationId xmlns:p14="http://schemas.microsoft.com/office/powerpoint/2010/main" val="6083541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24</a:t>
            </a:fld>
            <a:endParaRPr lang="cs-CZ"/>
          </a:p>
        </p:txBody>
      </p:sp>
    </p:spTree>
    <p:extLst>
      <p:ext uri="{BB962C8B-B14F-4D97-AF65-F5344CB8AC3E}">
        <p14:creationId xmlns:p14="http://schemas.microsoft.com/office/powerpoint/2010/main" val="17797568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sz="1200" kern="100" dirty="0">
                <a:ea typeface="Aptos" panose="020B0004020202020204" pitchFamily="34" charset="0"/>
                <a:cs typeface="Times New Roman" panose="02020603050405020304" pitchFamily="18" charset="0"/>
              </a:rPr>
              <a:t>ukázky</a:t>
            </a:r>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25</a:t>
            </a:fld>
            <a:endParaRPr lang="cs-CZ"/>
          </a:p>
        </p:txBody>
      </p:sp>
    </p:spTree>
    <p:extLst>
      <p:ext uri="{BB962C8B-B14F-4D97-AF65-F5344CB8AC3E}">
        <p14:creationId xmlns:p14="http://schemas.microsoft.com/office/powerpoint/2010/main" val="340302361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26</a:t>
            </a:fld>
            <a:endParaRPr lang="cs-CZ"/>
          </a:p>
        </p:txBody>
      </p:sp>
    </p:spTree>
    <p:extLst>
      <p:ext uri="{BB962C8B-B14F-4D97-AF65-F5344CB8AC3E}">
        <p14:creationId xmlns:p14="http://schemas.microsoft.com/office/powerpoint/2010/main" val="394619934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27</a:t>
            </a:fld>
            <a:endParaRPr lang="cs-CZ"/>
          </a:p>
        </p:txBody>
      </p:sp>
    </p:spTree>
    <p:extLst>
      <p:ext uri="{BB962C8B-B14F-4D97-AF65-F5344CB8AC3E}">
        <p14:creationId xmlns:p14="http://schemas.microsoft.com/office/powerpoint/2010/main" val="248181545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28</a:t>
            </a:fld>
            <a:endParaRPr lang="cs-CZ"/>
          </a:p>
        </p:txBody>
      </p:sp>
    </p:spTree>
    <p:extLst>
      <p:ext uri="{BB962C8B-B14F-4D97-AF65-F5344CB8AC3E}">
        <p14:creationId xmlns:p14="http://schemas.microsoft.com/office/powerpoint/2010/main" val="19402895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29</a:t>
            </a:fld>
            <a:endParaRPr lang="cs-CZ"/>
          </a:p>
        </p:txBody>
      </p:sp>
    </p:spTree>
    <p:extLst>
      <p:ext uri="{BB962C8B-B14F-4D97-AF65-F5344CB8AC3E}">
        <p14:creationId xmlns:p14="http://schemas.microsoft.com/office/powerpoint/2010/main" val="2689082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a:t>
            </a:fld>
            <a:endParaRPr lang="cs-CZ"/>
          </a:p>
        </p:txBody>
      </p:sp>
    </p:spTree>
    <p:extLst>
      <p:ext uri="{BB962C8B-B14F-4D97-AF65-F5344CB8AC3E}">
        <p14:creationId xmlns:p14="http://schemas.microsoft.com/office/powerpoint/2010/main" val="7827313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30</a:t>
            </a:fld>
            <a:endParaRPr lang="cs-CZ"/>
          </a:p>
        </p:txBody>
      </p:sp>
    </p:spTree>
    <p:extLst>
      <p:ext uri="{BB962C8B-B14F-4D97-AF65-F5344CB8AC3E}">
        <p14:creationId xmlns:p14="http://schemas.microsoft.com/office/powerpoint/2010/main" val="234743347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31</a:t>
            </a:fld>
            <a:endParaRPr lang="cs-CZ"/>
          </a:p>
        </p:txBody>
      </p:sp>
    </p:spTree>
    <p:extLst>
      <p:ext uri="{BB962C8B-B14F-4D97-AF65-F5344CB8AC3E}">
        <p14:creationId xmlns:p14="http://schemas.microsoft.com/office/powerpoint/2010/main" val="216454795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32</a:t>
            </a:fld>
            <a:endParaRPr lang="cs-CZ"/>
          </a:p>
        </p:txBody>
      </p:sp>
    </p:spTree>
    <p:extLst>
      <p:ext uri="{BB962C8B-B14F-4D97-AF65-F5344CB8AC3E}">
        <p14:creationId xmlns:p14="http://schemas.microsoft.com/office/powerpoint/2010/main" val="20139524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33</a:t>
            </a:fld>
            <a:endParaRPr lang="cs-CZ"/>
          </a:p>
        </p:txBody>
      </p:sp>
    </p:spTree>
    <p:extLst>
      <p:ext uri="{BB962C8B-B14F-4D97-AF65-F5344CB8AC3E}">
        <p14:creationId xmlns:p14="http://schemas.microsoft.com/office/powerpoint/2010/main" val="148491470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34</a:t>
            </a:fld>
            <a:endParaRPr lang="cs-CZ"/>
          </a:p>
        </p:txBody>
      </p:sp>
    </p:spTree>
    <p:extLst>
      <p:ext uri="{BB962C8B-B14F-4D97-AF65-F5344CB8AC3E}">
        <p14:creationId xmlns:p14="http://schemas.microsoft.com/office/powerpoint/2010/main" val="18695115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35</a:t>
            </a:fld>
            <a:endParaRPr lang="cs-CZ"/>
          </a:p>
        </p:txBody>
      </p:sp>
    </p:spTree>
    <p:extLst>
      <p:ext uri="{BB962C8B-B14F-4D97-AF65-F5344CB8AC3E}">
        <p14:creationId xmlns:p14="http://schemas.microsoft.com/office/powerpoint/2010/main" val="381222136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36</a:t>
            </a:fld>
            <a:endParaRPr lang="cs-CZ"/>
          </a:p>
        </p:txBody>
      </p:sp>
    </p:spTree>
    <p:extLst>
      <p:ext uri="{BB962C8B-B14F-4D97-AF65-F5344CB8AC3E}">
        <p14:creationId xmlns:p14="http://schemas.microsoft.com/office/powerpoint/2010/main" val="20868781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37</a:t>
            </a:fld>
            <a:endParaRPr lang="cs-CZ"/>
          </a:p>
        </p:txBody>
      </p:sp>
    </p:spTree>
    <p:extLst>
      <p:ext uri="{BB962C8B-B14F-4D97-AF65-F5344CB8AC3E}">
        <p14:creationId xmlns:p14="http://schemas.microsoft.com/office/powerpoint/2010/main" val="17386525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38</a:t>
            </a:fld>
            <a:endParaRPr lang="cs-CZ"/>
          </a:p>
        </p:txBody>
      </p:sp>
    </p:spTree>
    <p:extLst>
      <p:ext uri="{BB962C8B-B14F-4D97-AF65-F5344CB8AC3E}">
        <p14:creationId xmlns:p14="http://schemas.microsoft.com/office/powerpoint/2010/main" val="107706916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39</a:t>
            </a:fld>
            <a:endParaRPr lang="cs-CZ"/>
          </a:p>
        </p:txBody>
      </p:sp>
    </p:spTree>
    <p:extLst>
      <p:ext uri="{BB962C8B-B14F-4D97-AF65-F5344CB8AC3E}">
        <p14:creationId xmlns:p14="http://schemas.microsoft.com/office/powerpoint/2010/main" val="27281760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a:t>
            </a:fld>
            <a:endParaRPr lang="cs-CZ"/>
          </a:p>
        </p:txBody>
      </p:sp>
    </p:spTree>
    <p:extLst>
      <p:ext uri="{BB962C8B-B14F-4D97-AF65-F5344CB8AC3E}">
        <p14:creationId xmlns:p14="http://schemas.microsoft.com/office/powerpoint/2010/main" val="359095861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40</a:t>
            </a:fld>
            <a:endParaRPr lang="cs-CZ"/>
          </a:p>
        </p:txBody>
      </p:sp>
    </p:spTree>
    <p:extLst>
      <p:ext uri="{BB962C8B-B14F-4D97-AF65-F5344CB8AC3E}">
        <p14:creationId xmlns:p14="http://schemas.microsoft.com/office/powerpoint/2010/main" val="350367938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41</a:t>
            </a:fld>
            <a:endParaRPr lang="cs-CZ"/>
          </a:p>
        </p:txBody>
      </p:sp>
    </p:spTree>
    <p:extLst>
      <p:ext uri="{BB962C8B-B14F-4D97-AF65-F5344CB8AC3E}">
        <p14:creationId xmlns:p14="http://schemas.microsoft.com/office/powerpoint/2010/main" val="343642129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42</a:t>
            </a:fld>
            <a:endParaRPr lang="cs-CZ"/>
          </a:p>
        </p:txBody>
      </p:sp>
    </p:spTree>
    <p:extLst>
      <p:ext uri="{BB962C8B-B14F-4D97-AF65-F5344CB8AC3E}">
        <p14:creationId xmlns:p14="http://schemas.microsoft.com/office/powerpoint/2010/main" val="80039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43</a:t>
            </a:fld>
            <a:endParaRPr lang="cs-CZ"/>
          </a:p>
        </p:txBody>
      </p:sp>
    </p:spTree>
    <p:extLst>
      <p:ext uri="{BB962C8B-B14F-4D97-AF65-F5344CB8AC3E}">
        <p14:creationId xmlns:p14="http://schemas.microsoft.com/office/powerpoint/2010/main" val="38664596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44</a:t>
            </a:fld>
            <a:endParaRPr lang="cs-CZ"/>
          </a:p>
        </p:txBody>
      </p:sp>
    </p:spTree>
    <p:extLst>
      <p:ext uri="{BB962C8B-B14F-4D97-AF65-F5344CB8AC3E}">
        <p14:creationId xmlns:p14="http://schemas.microsoft.com/office/powerpoint/2010/main" val="1628325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45</a:t>
            </a:fld>
            <a:endParaRPr lang="cs-CZ"/>
          </a:p>
        </p:txBody>
      </p:sp>
    </p:spTree>
    <p:extLst>
      <p:ext uri="{BB962C8B-B14F-4D97-AF65-F5344CB8AC3E}">
        <p14:creationId xmlns:p14="http://schemas.microsoft.com/office/powerpoint/2010/main" val="359034579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46</a:t>
            </a:fld>
            <a:endParaRPr lang="cs-CZ"/>
          </a:p>
        </p:txBody>
      </p:sp>
    </p:spTree>
    <p:extLst>
      <p:ext uri="{BB962C8B-B14F-4D97-AF65-F5344CB8AC3E}">
        <p14:creationId xmlns:p14="http://schemas.microsoft.com/office/powerpoint/2010/main" val="28442127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r>
              <a:rPr lang="cs-CZ" dirty="0"/>
              <a:t>kam s touto sekcí?</a:t>
            </a:r>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47</a:t>
            </a:fld>
            <a:endParaRPr lang="cs-CZ"/>
          </a:p>
        </p:txBody>
      </p:sp>
    </p:spTree>
    <p:extLst>
      <p:ext uri="{BB962C8B-B14F-4D97-AF65-F5344CB8AC3E}">
        <p14:creationId xmlns:p14="http://schemas.microsoft.com/office/powerpoint/2010/main" val="60750859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48</a:t>
            </a:fld>
            <a:endParaRPr lang="cs-CZ"/>
          </a:p>
        </p:txBody>
      </p:sp>
    </p:spTree>
    <p:extLst>
      <p:ext uri="{BB962C8B-B14F-4D97-AF65-F5344CB8AC3E}">
        <p14:creationId xmlns:p14="http://schemas.microsoft.com/office/powerpoint/2010/main" val="317896117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49</a:t>
            </a:fld>
            <a:endParaRPr lang="cs-CZ"/>
          </a:p>
        </p:txBody>
      </p:sp>
    </p:spTree>
    <p:extLst>
      <p:ext uri="{BB962C8B-B14F-4D97-AF65-F5344CB8AC3E}">
        <p14:creationId xmlns:p14="http://schemas.microsoft.com/office/powerpoint/2010/main" val="29785636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a:t>
            </a:fld>
            <a:endParaRPr lang="cs-CZ"/>
          </a:p>
        </p:txBody>
      </p:sp>
    </p:spTree>
    <p:extLst>
      <p:ext uri="{BB962C8B-B14F-4D97-AF65-F5344CB8AC3E}">
        <p14:creationId xmlns:p14="http://schemas.microsoft.com/office/powerpoint/2010/main" val="5606470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50</a:t>
            </a:fld>
            <a:endParaRPr lang="cs-CZ"/>
          </a:p>
        </p:txBody>
      </p:sp>
    </p:spTree>
    <p:extLst>
      <p:ext uri="{BB962C8B-B14F-4D97-AF65-F5344CB8AC3E}">
        <p14:creationId xmlns:p14="http://schemas.microsoft.com/office/powerpoint/2010/main" val="99449663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51</a:t>
            </a:fld>
            <a:endParaRPr lang="cs-CZ"/>
          </a:p>
        </p:txBody>
      </p:sp>
    </p:spTree>
    <p:extLst>
      <p:ext uri="{BB962C8B-B14F-4D97-AF65-F5344CB8AC3E}">
        <p14:creationId xmlns:p14="http://schemas.microsoft.com/office/powerpoint/2010/main" val="157491531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52</a:t>
            </a:fld>
            <a:endParaRPr lang="cs-CZ"/>
          </a:p>
        </p:txBody>
      </p:sp>
    </p:spTree>
    <p:extLst>
      <p:ext uri="{BB962C8B-B14F-4D97-AF65-F5344CB8AC3E}">
        <p14:creationId xmlns:p14="http://schemas.microsoft.com/office/powerpoint/2010/main" val="32543721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53</a:t>
            </a:fld>
            <a:endParaRPr lang="cs-CZ"/>
          </a:p>
        </p:txBody>
      </p:sp>
    </p:spTree>
    <p:extLst>
      <p:ext uri="{BB962C8B-B14F-4D97-AF65-F5344CB8AC3E}">
        <p14:creationId xmlns:p14="http://schemas.microsoft.com/office/powerpoint/2010/main" val="230953562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54</a:t>
            </a:fld>
            <a:endParaRPr lang="cs-CZ"/>
          </a:p>
        </p:txBody>
      </p:sp>
    </p:spTree>
    <p:extLst>
      <p:ext uri="{BB962C8B-B14F-4D97-AF65-F5344CB8AC3E}">
        <p14:creationId xmlns:p14="http://schemas.microsoft.com/office/powerpoint/2010/main" val="195918285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55</a:t>
            </a:fld>
            <a:endParaRPr lang="cs-CZ"/>
          </a:p>
        </p:txBody>
      </p:sp>
    </p:spTree>
    <p:extLst>
      <p:ext uri="{BB962C8B-B14F-4D97-AF65-F5344CB8AC3E}">
        <p14:creationId xmlns:p14="http://schemas.microsoft.com/office/powerpoint/2010/main" val="8645141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cs-CZ" dirty="0"/>
              <a:t>Je to ten, kdo poskytl základní vzdělání v podobě dat (autor učiva)? Ten, kdo vytvořil komplexní systém, který umožňuje AI tvořit (programátor)? Nebo ten, kdo zadává specifické pokyny pro vytvoření obsahu (autor promptu)? </a:t>
            </a:r>
          </a:p>
          <a:p>
            <a:endParaRPr lang="cs-CZ" dirty="0"/>
          </a:p>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56</a:t>
            </a:fld>
            <a:endParaRPr lang="cs-CZ"/>
          </a:p>
        </p:txBody>
      </p:sp>
    </p:spTree>
    <p:extLst>
      <p:ext uri="{BB962C8B-B14F-4D97-AF65-F5344CB8AC3E}">
        <p14:creationId xmlns:p14="http://schemas.microsoft.com/office/powerpoint/2010/main" val="36873999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57</a:t>
            </a:fld>
            <a:endParaRPr lang="cs-CZ"/>
          </a:p>
        </p:txBody>
      </p:sp>
    </p:spTree>
    <p:extLst>
      <p:ext uri="{BB962C8B-B14F-4D97-AF65-F5344CB8AC3E}">
        <p14:creationId xmlns:p14="http://schemas.microsoft.com/office/powerpoint/2010/main" val="368203518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58</a:t>
            </a:fld>
            <a:endParaRPr lang="cs-CZ"/>
          </a:p>
        </p:txBody>
      </p:sp>
    </p:spTree>
    <p:extLst>
      <p:ext uri="{BB962C8B-B14F-4D97-AF65-F5344CB8AC3E}">
        <p14:creationId xmlns:p14="http://schemas.microsoft.com/office/powerpoint/2010/main" val="181135629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59</a:t>
            </a:fld>
            <a:endParaRPr lang="cs-CZ"/>
          </a:p>
        </p:txBody>
      </p:sp>
    </p:spTree>
    <p:extLst>
      <p:ext uri="{BB962C8B-B14F-4D97-AF65-F5344CB8AC3E}">
        <p14:creationId xmlns:p14="http://schemas.microsoft.com/office/powerpoint/2010/main" val="721486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a:t>
            </a:fld>
            <a:endParaRPr lang="cs-CZ"/>
          </a:p>
        </p:txBody>
      </p:sp>
    </p:spTree>
    <p:extLst>
      <p:ext uri="{BB962C8B-B14F-4D97-AF65-F5344CB8AC3E}">
        <p14:creationId xmlns:p14="http://schemas.microsoft.com/office/powerpoint/2010/main" val="270612248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60</a:t>
            </a:fld>
            <a:endParaRPr lang="cs-CZ"/>
          </a:p>
        </p:txBody>
      </p:sp>
    </p:spTree>
    <p:extLst>
      <p:ext uri="{BB962C8B-B14F-4D97-AF65-F5344CB8AC3E}">
        <p14:creationId xmlns:p14="http://schemas.microsoft.com/office/powerpoint/2010/main" val="37958756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61</a:t>
            </a:fld>
            <a:endParaRPr lang="cs-CZ"/>
          </a:p>
        </p:txBody>
      </p:sp>
    </p:spTree>
    <p:extLst>
      <p:ext uri="{BB962C8B-B14F-4D97-AF65-F5344CB8AC3E}">
        <p14:creationId xmlns:p14="http://schemas.microsoft.com/office/powerpoint/2010/main" val="252618128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62</a:t>
            </a:fld>
            <a:endParaRPr lang="cs-CZ"/>
          </a:p>
        </p:txBody>
      </p:sp>
    </p:spTree>
    <p:extLst>
      <p:ext uri="{BB962C8B-B14F-4D97-AF65-F5344CB8AC3E}">
        <p14:creationId xmlns:p14="http://schemas.microsoft.com/office/powerpoint/2010/main" val="287836580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63</a:t>
            </a:fld>
            <a:endParaRPr lang="cs-CZ"/>
          </a:p>
        </p:txBody>
      </p:sp>
    </p:spTree>
    <p:extLst>
      <p:ext uri="{BB962C8B-B14F-4D97-AF65-F5344CB8AC3E}">
        <p14:creationId xmlns:p14="http://schemas.microsoft.com/office/powerpoint/2010/main" val="19297612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7</a:t>
            </a:fld>
            <a:endParaRPr lang="cs-CZ"/>
          </a:p>
        </p:txBody>
      </p:sp>
    </p:spTree>
    <p:extLst>
      <p:ext uri="{BB962C8B-B14F-4D97-AF65-F5344CB8AC3E}">
        <p14:creationId xmlns:p14="http://schemas.microsoft.com/office/powerpoint/2010/main" val="563258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8</a:t>
            </a:fld>
            <a:endParaRPr lang="cs-CZ"/>
          </a:p>
        </p:txBody>
      </p:sp>
    </p:spTree>
    <p:extLst>
      <p:ext uri="{BB962C8B-B14F-4D97-AF65-F5344CB8AC3E}">
        <p14:creationId xmlns:p14="http://schemas.microsoft.com/office/powerpoint/2010/main" val="27908942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lstStyle/>
          <a:p>
            <a:endParaRPr lang="cs-CZ" dirty="0"/>
          </a:p>
        </p:txBody>
      </p:sp>
      <p:sp>
        <p:nvSpPr>
          <p:cNvPr id="4" name="Zástupný symbol pro číslo snímku 3"/>
          <p:cNvSpPr>
            <a:spLocks noGrp="1"/>
          </p:cNvSpPr>
          <p:nvPr>
            <p:ph type="sldNum" sz="quarter" idx="5"/>
          </p:nvPr>
        </p:nvSpPr>
        <p:spPr/>
        <p:txBody>
          <a:bodyPr/>
          <a:lstStyle/>
          <a:p>
            <a:fld id="{8062ACBF-A363-4A06-8A98-8FEAD7A2C231}" type="slidenum">
              <a:rPr lang="cs-CZ" smtClean="0"/>
              <a:t>9</a:t>
            </a:fld>
            <a:endParaRPr lang="cs-CZ"/>
          </a:p>
        </p:txBody>
      </p:sp>
    </p:spTree>
    <p:extLst>
      <p:ext uri="{BB962C8B-B14F-4D97-AF65-F5344CB8AC3E}">
        <p14:creationId xmlns:p14="http://schemas.microsoft.com/office/powerpoint/2010/main" val="42127027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2B9F7AFE-3B36-451D-B2E0-622EFCC7250E}"/>
              </a:ext>
            </a:extLst>
          </p:cNvPr>
          <p:cNvSpPr>
            <a:spLocks noGrp="1"/>
          </p:cNvSpPr>
          <p:nvPr>
            <p:ph type="title"/>
          </p:nvPr>
        </p:nvSpPr>
        <p:spPr/>
        <p:txBody>
          <a:bodyPr/>
          <a:lstStyle/>
          <a:p>
            <a:r>
              <a:rPr lang="cs-CZ"/>
              <a:t>Kliknutím lze upravit styl.</a:t>
            </a:r>
          </a:p>
        </p:txBody>
      </p:sp>
      <p:sp>
        <p:nvSpPr>
          <p:cNvPr id="3" name="Zástupný obsah 2">
            <a:extLst>
              <a:ext uri="{FF2B5EF4-FFF2-40B4-BE49-F238E27FC236}">
                <a16:creationId xmlns:a16="http://schemas.microsoft.com/office/drawing/2014/main" id="{E9FBA2B9-C251-47B3-BA6A-1A60A3991694}"/>
              </a:ext>
            </a:extLst>
          </p:cNvPr>
          <p:cNvSpPr>
            <a:spLocks noGrp="1"/>
          </p:cNvSpPr>
          <p:nvPr>
            <p:ph idx="1"/>
          </p:nvPr>
        </p:nvSpPr>
        <p:spPr/>
        <p:txBody>
          <a:bodyPr/>
          <a:lstStyle/>
          <a:p>
            <a:pPr lvl="0"/>
            <a:r>
              <a:rPr lang="cs-CZ"/>
              <a:t>Po kliknutí můžete upravovat styly textu v předloze.</a:t>
            </a:r>
          </a:p>
          <a:p>
            <a:pPr lvl="1"/>
            <a:r>
              <a:rPr lang="cs-CZ"/>
              <a:t>Druhá úroveň</a:t>
            </a:r>
          </a:p>
          <a:p>
            <a:pPr lvl="2"/>
            <a:r>
              <a:rPr lang="cs-CZ"/>
              <a:t>Třetí úroveň</a:t>
            </a:r>
          </a:p>
          <a:p>
            <a:pPr lvl="3"/>
            <a:r>
              <a:rPr lang="cs-CZ"/>
              <a:t>Čtvrtá úroveň</a:t>
            </a:r>
          </a:p>
          <a:p>
            <a:pPr lvl="4"/>
            <a:r>
              <a:rPr lang="cs-CZ"/>
              <a:t>Pátá úroveň</a:t>
            </a:r>
          </a:p>
        </p:txBody>
      </p:sp>
      <p:sp>
        <p:nvSpPr>
          <p:cNvPr id="4" name="Zástupný symbol pro datum 3">
            <a:extLst>
              <a:ext uri="{FF2B5EF4-FFF2-40B4-BE49-F238E27FC236}">
                <a16:creationId xmlns:a16="http://schemas.microsoft.com/office/drawing/2014/main" id="{71B632EB-0B82-40D6-B8F1-5638C5BE1C57}"/>
              </a:ext>
            </a:extLst>
          </p:cNvPr>
          <p:cNvSpPr>
            <a:spLocks noGrp="1"/>
          </p:cNvSpPr>
          <p:nvPr>
            <p:ph type="dt" sz="half" idx="10"/>
          </p:nvPr>
        </p:nvSpPr>
        <p:spPr/>
        <p:txBody>
          <a:bodyPr/>
          <a:lstStyle/>
          <a:p>
            <a:fld id="{84782670-F72D-43A7-B5D8-A13D4D24A3D4}" type="datetimeFigureOut">
              <a:rPr lang="cs-CZ" smtClean="0"/>
              <a:t>18.10.2024</a:t>
            </a:fld>
            <a:endParaRPr lang="cs-CZ"/>
          </a:p>
        </p:txBody>
      </p:sp>
      <p:sp>
        <p:nvSpPr>
          <p:cNvPr id="5" name="Zástupný symbol pro zápatí 4">
            <a:extLst>
              <a:ext uri="{FF2B5EF4-FFF2-40B4-BE49-F238E27FC236}">
                <a16:creationId xmlns:a16="http://schemas.microsoft.com/office/drawing/2014/main" id="{9655623C-CCAA-410B-A606-349ED4B00191}"/>
              </a:ext>
            </a:extLst>
          </p:cNvPr>
          <p:cNvSpPr>
            <a:spLocks noGrp="1"/>
          </p:cNvSpPr>
          <p:nvPr>
            <p:ph type="ftr" sz="quarter" idx="11"/>
          </p:nvPr>
        </p:nvSpPr>
        <p:spPr/>
        <p:txBody>
          <a:bodyPr/>
          <a:lstStyle/>
          <a:p>
            <a:endParaRPr lang="cs-CZ"/>
          </a:p>
        </p:txBody>
      </p:sp>
      <p:sp>
        <p:nvSpPr>
          <p:cNvPr id="6" name="Zástupný symbol pro číslo snímku 5">
            <a:extLst>
              <a:ext uri="{FF2B5EF4-FFF2-40B4-BE49-F238E27FC236}">
                <a16:creationId xmlns:a16="http://schemas.microsoft.com/office/drawing/2014/main" id="{7ED1F28A-56F9-4AAD-972C-0A68E597BA79}"/>
              </a:ext>
            </a:extLst>
          </p:cNvPr>
          <p:cNvSpPr>
            <a:spLocks noGrp="1"/>
          </p:cNvSpPr>
          <p:nvPr>
            <p:ph type="sldNum" sz="quarter" idx="12"/>
          </p:nvPr>
        </p:nvSpPr>
        <p:spPr/>
        <p:txBody>
          <a:bodyPr/>
          <a:lstStyle/>
          <a:p>
            <a:fld id="{6C6D246E-7B11-48CE-B3E5-A9CD9305DC13}" type="slidenum">
              <a:rPr lang="cs-CZ" smtClean="0"/>
              <a:t>‹#›</a:t>
            </a:fld>
            <a:endParaRPr lang="cs-CZ"/>
          </a:p>
        </p:txBody>
      </p:sp>
    </p:spTree>
    <p:extLst>
      <p:ext uri="{BB962C8B-B14F-4D97-AF65-F5344CB8AC3E}">
        <p14:creationId xmlns:p14="http://schemas.microsoft.com/office/powerpoint/2010/main" val="17600794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Vlastní rozložení">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E1054B4D-17D1-1DE6-47CA-6A210913C41C}"/>
              </a:ext>
            </a:extLst>
          </p:cNvPr>
          <p:cNvSpPr>
            <a:spLocks noGrp="1"/>
          </p:cNvSpPr>
          <p:nvPr>
            <p:ph type="title"/>
          </p:nvPr>
        </p:nvSpPr>
        <p:spPr/>
        <p:txBody>
          <a:bodyPr/>
          <a:lstStyle/>
          <a:p>
            <a:r>
              <a:rPr lang="cs-CZ"/>
              <a:t>Kliknutím lze upravit styl.</a:t>
            </a:r>
          </a:p>
        </p:txBody>
      </p:sp>
      <p:sp>
        <p:nvSpPr>
          <p:cNvPr id="3" name="Zástupný symbol pro datum 2">
            <a:extLst>
              <a:ext uri="{FF2B5EF4-FFF2-40B4-BE49-F238E27FC236}">
                <a16:creationId xmlns:a16="http://schemas.microsoft.com/office/drawing/2014/main" id="{7EE7980B-363E-4A7B-72AB-6214B95D96DC}"/>
              </a:ext>
            </a:extLst>
          </p:cNvPr>
          <p:cNvSpPr>
            <a:spLocks noGrp="1"/>
          </p:cNvSpPr>
          <p:nvPr>
            <p:ph type="dt" sz="half" idx="10"/>
          </p:nvPr>
        </p:nvSpPr>
        <p:spPr/>
        <p:txBody>
          <a:bodyPr/>
          <a:lstStyle/>
          <a:p>
            <a:r>
              <a:rPr lang="en-US"/>
              <a:t>15.6.2014</a:t>
            </a:r>
            <a:endParaRPr lang="cs-CZ" dirty="0"/>
          </a:p>
        </p:txBody>
      </p:sp>
      <p:sp>
        <p:nvSpPr>
          <p:cNvPr id="4" name="Zástupný symbol pro zápatí 3">
            <a:extLst>
              <a:ext uri="{FF2B5EF4-FFF2-40B4-BE49-F238E27FC236}">
                <a16:creationId xmlns:a16="http://schemas.microsoft.com/office/drawing/2014/main" id="{7E2F9C11-A118-AC8F-C38C-4457096E2143}"/>
              </a:ext>
            </a:extLst>
          </p:cNvPr>
          <p:cNvSpPr>
            <a:spLocks noGrp="1"/>
          </p:cNvSpPr>
          <p:nvPr>
            <p:ph type="ftr" sz="quarter" idx="11"/>
          </p:nvPr>
        </p:nvSpPr>
        <p:spPr/>
        <p:txBody>
          <a:bodyPr/>
          <a:lstStyle/>
          <a:p>
            <a:endParaRPr lang="cs-CZ"/>
          </a:p>
        </p:txBody>
      </p:sp>
      <p:sp>
        <p:nvSpPr>
          <p:cNvPr id="5" name="Zástupný symbol pro číslo snímku 4">
            <a:extLst>
              <a:ext uri="{FF2B5EF4-FFF2-40B4-BE49-F238E27FC236}">
                <a16:creationId xmlns:a16="http://schemas.microsoft.com/office/drawing/2014/main" id="{FA7B8E26-0CE1-A1AE-8154-5288B634C69C}"/>
              </a:ext>
            </a:extLst>
          </p:cNvPr>
          <p:cNvSpPr>
            <a:spLocks noGrp="1"/>
          </p:cNvSpPr>
          <p:nvPr>
            <p:ph type="sldNum" sz="quarter" idx="12"/>
          </p:nvPr>
        </p:nvSpPr>
        <p:spPr/>
        <p:txBody>
          <a:bodyPr/>
          <a:lstStyle/>
          <a:p>
            <a:fld id="{6C6D246E-7B11-48CE-B3E5-A9CD9305DC13}" type="slidenum">
              <a:rPr lang="cs-CZ" smtClean="0"/>
              <a:t>‹#›</a:t>
            </a:fld>
            <a:endParaRPr lang="cs-CZ"/>
          </a:p>
        </p:txBody>
      </p:sp>
      <p:pic>
        <p:nvPicPr>
          <p:cNvPr id="7" name="Obrázek 6" descr="Obsah obrázku text, Písmo, snímek obrazovky, Grafika&#10;&#10;Popis byl vytvořen automaticky">
            <a:extLst>
              <a:ext uri="{FF2B5EF4-FFF2-40B4-BE49-F238E27FC236}">
                <a16:creationId xmlns:a16="http://schemas.microsoft.com/office/drawing/2014/main" id="{CA46200C-1646-5A05-A000-6CBF77838C1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2493" y="383413"/>
            <a:ext cx="7310327" cy="1056290"/>
          </a:xfrm>
          <a:prstGeom prst="rect">
            <a:avLst/>
          </a:prstGeom>
        </p:spPr>
      </p:pic>
      <p:pic>
        <p:nvPicPr>
          <p:cNvPr id="8" name="Picture 2" descr="https://www.email.cz/download/i/J_cdaADwWifiayZrAXd9jpkdWor_gYe_4QlhA3zsTzSB0jpv76wY4UUYT-LRJNvubDBn-to/logo_cvut.jpg">
            <a:extLst>
              <a:ext uri="{FF2B5EF4-FFF2-40B4-BE49-F238E27FC236}">
                <a16:creationId xmlns:a16="http://schemas.microsoft.com/office/drawing/2014/main" id="{2051574E-2324-9C0E-FC54-B225BF515CE6}"/>
              </a:ext>
            </a:extLst>
          </p:cNvPr>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39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0"/>
                <a:lumOff val="100000"/>
              </a:schemeClr>
            </a:gs>
            <a:gs pos="19000">
              <a:schemeClr val="accent1">
                <a:lumMod val="0"/>
                <a:lumOff val="100000"/>
              </a:schemeClr>
            </a:gs>
            <a:gs pos="60000">
              <a:schemeClr val="accent1">
                <a:lumMod val="60000"/>
                <a:lumOff val="40000"/>
              </a:schemeClr>
            </a:gs>
          </a:gsLst>
          <a:path path="circle">
            <a:fillToRect r="100000" b="100000"/>
          </a:path>
          <a:tileRect l="-100000" t="-100000"/>
        </a:gradFill>
        <a:effectLst/>
      </p:bgPr>
    </p:bg>
    <p:spTree>
      <p:nvGrpSpPr>
        <p:cNvPr id="1" name=""/>
        <p:cNvGrpSpPr/>
        <p:nvPr/>
      </p:nvGrpSpPr>
      <p:grpSpPr>
        <a:xfrm>
          <a:off x="0" y="0"/>
          <a:ext cx="0" cy="0"/>
          <a:chOff x="0" y="0"/>
          <a:chExt cx="0" cy="0"/>
        </a:xfrm>
      </p:grpSpPr>
      <p:sp>
        <p:nvSpPr>
          <p:cNvPr id="2" name="Zástupný nadpis 1">
            <a:extLst>
              <a:ext uri="{FF2B5EF4-FFF2-40B4-BE49-F238E27FC236}">
                <a16:creationId xmlns:a16="http://schemas.microsoft.com/office/drawing/2014/main" id="{49063456-A609-43C5-8B10-23457A8353F6}"/>
              </a:ext>
            </a:extLst>
          </p:cNvPr>
          <p:cNvSpPr>
            <a:spLocks noGrp="1"/>
          </p:cNvSpPr>
          <p:nvPr>
            <p:ph type="title"/>
          </p:nvPr>
        </p:nvSpPr>
        <p:spPr>
          <a:xfrm>
            <a:off x="812493" y="1609659"/>
            <a:ext cx="10515600" cy="758318"/>
          </a:xfrm>
          <a:prstGeom prst="rect">
            <a:avLst/>
          </a:prstGeom>
        </p:spPr>
        <p:txBody>
          <a:bodyPr vert="horz" lIns="91440" tIns="45720" rIns="91440" bIns="45720" rtlCol="0" anchor="ctr">
            <a:normAutofit/>
          </a:bodyPr>
          <a:lstStyle/>
          <a:p>
            <a:r>
              <a:rPr lang="cs-CZ" dirty="0"/>
              <a:t>Kliknutím lze upravit styl.</a:t>
            </a:r>
          </a:p>
        </p:txBody>
      </p:sp>
      <p:sp>
        <p:nvSpPr>
          <p:cNvPr id="3" name="Zástupný text 2">
            <a:extLst>
              <a:ext uri="{FF2B5EF4-FFF2-40B4-BE49-F238E27FC236}">
                <a16:creationId xmlns:a16="http://schemas.microsoft.com/office/drawing/2014/main" id="{F86944E0-6C24-4DFE-A76A-5FA5E1233704}"/>
              </a:ext>
            </a:extLst>
          </p:cNvPr>
          <p:cNvSpPr>
            <a:spLocks noGrp="1"/>
          </p:cNvSpPr>
          <p:nvPr>
            <p:ph type="body" idx="1"/>
          </p:nvPr>
        </p:nvSpPr>
        <p:spPr>
          <a:xfrm>
            <a:off x="812493" y="2606992"/>
            <a:ext cx="10515600" cy="3510343"/>
          </a:xfrm>
          <a:prstGeom prst="rect">
            <a:avLst/>
          </a:prstGeom>
        </p:spPr>
        <p:txBody>
          <a:bodyPr vert="horz" lIns="91440" tIns="45720" rIns="91440" bIns="45720" rtlCol="0">
            <a:normAutofit/>
          </a:bodyPr>
          <a:lstStyle/>
          <a:p>
            <a:pPr lvl="0"/>
            <a:r>
              <a:rPr lang="cs-CZ" dirty="0"/>
              <a:t>Po kliknutí můžete upravovat styly textu v předloze.</a:t>
            </a:r>
          </a:p>
          <a:p>
            <a:pPr lvl="1"/>
            <a:r>
              <a:rPr lang="cs-CZ" dirty="0"/>
              <a:t>Druhá úroveň</a:t>
            </a:r>
          </a:p>
          <a:p>
            <a:pPr lvl="2"/>
            <a:r>
              <a:rPr lang="cs-CZ" dirty="0"/>
              <a:t>Třetí úroveň</a:t>
            </a:r>
          </a:p>
          <a:p>
            <a:pPr lvl="3"/>
            <a:r>
              <a:rPr lang="cs-CZ" dirty="0"/>
              <a:t>Čtvrtá úroveň</a:t>
            </a:r>
          </a:p>
          <a:p>
            <a:pPr lvl="4"/>
            <a:r>
              <a:rPr lang="cs-CZ" dirty="0"/>
              <a:t>Pátá úroveň</a:t>
            </a:r>
          </a:p>
        </p:txBody>
      </p:sp>
      <p:sp>
        <p:nvSpPr>
          <p:cNvPr id="4" name="Zástupný symbol pro datum 3">
            <a:extLst>
              <a:ext uri="{FF2B5EF4-FFF2-40B4-BE49-F238E27FC236}">
                <a16:creationId xmlns:a16="http://schemas.microsoft.com/office/drawing/2014/main" id="{4A4960C4-E5BD-4CB5-AD6A-086EBF7B82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15.6.2014</a:t>
            </a:r>
            <a:endParaRPr lang="cs-CZ" dirty="0"/>
          </a:p>
        </p:txBody>
      </p:sp>
      <p:sp>
        <p:nvSpPr>
          <p:cNvPr id="5" name="Zástupný symbol pro zápatí 4">
            <a:extLst>
              <a:ext uri="{FF2B5EF4-FFF2-40B4-BE49-F238E27FC236}">
                <a16:creationId xmlns:a16="http://schemas.microsoft.com/office/drawing/2014/main" id="{7CC603B8-A412-4B67-8099-2235B6B034B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a:extLst>
              <a:ext uri="{FF2B5EF4-FFF2-40B4-BE49-F238E27FC236}">
                <a16:creationId xmlns:a16="http://schemas.microsoft.com/office/drawing/2014/main" id="{4C9F4780-28AF-456C-8C2E-91F731256FF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C6D246E-7B11-48CE-B3E5-A9CD9305DC13}" type="slidenum">
              <a:rPr lang="cs-CZ" smtClean="0"/>
              <a:t>‹#›</a:t>
            </a:fld>
            <a:endParaRPr lang="cs-CZ"/>
          </a:p>
        </p:txBody>
      </p:sp>
    </p:spTree>
    <p:extLst>
      <p:ext uri="{BB962C8B-B14F-4D97-AF65-F5344CB8AC3E}">
        <p14:creationId xmlns:p14="http://schemas.microsoft.com/office/powerpoint/2010/main" val="2784876404"/>
      </p:ext>
    </p:extLst>
  </p:cSld>
  <p:clrMap bg1="lt1" tx1="dk1" bg2="lt2" tx2="dk2" accent1="accent1" accent2="accent2" accent3="accent3" accent4="accent4" accent5="accent5" accent6="accent6" hlink="hlink" folHlink="folHlink"/>
  <p:sldLayoutIdLst>
    <p:sldLayoutId id="2147483661" r:id="rId1"/>
    <p:sldLayoutId id="2147483662"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hemeOverride" Target="../theme/themeOverride1.xml"/><Relationship Id="rId5" Type="http://schemas.openxmlformats.org/officeDocument/2006/relationships/image" Target="../media/image2.jpe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cs.khanacademy.org/" TargetMode="External"/><Relationship Id="rId7" Type="http://schemas.openxmlformats.org/officeDocument/2006/relationships/hyperlink" Target="https://www.socrative.com/" TargetMode="External"/><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hyperlink" Target="https://odevzdej.cz/" TargetMode="External"/><Relationship Id="rId5" Type="http://schemas.openxmlformats.org/officeDocument/2006/relationships/hyperlink" Target="https://theses.cz/" TargetMode="External"/><Relationship Id="rId4" Type="http://schemas.openxmlformats.org/officeDocument/2006/relationships/hyperlink" Target="https://knihovna.cvut.cz/podpora-vedy/publikovani/ithenticat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hyperlink" Target="https://www.grammarly.com/" TargetMode="External"/><Relationship Id="rId7" Type="http://schemas.openxmlformats.org/officeDocument/2006/relationships/hyperlink" Target="https://replika.com/" TargetMode="External"/><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hyperlink" Target="https://www.wysa.com/" TargetMode="External"/><Relationship Id="rId5" Type="http://schemas.openxmlformats.org/officeDocument/2006/relationships/hyperlink" Target="https://vos.health/cs" TargetMode="External"/><Relationship Id="rId4" Type="http://schemas.openxmlformats.org/officeDocument/2006/relationships/hyperlink" Target="https://socratic.org/" TargetMode="External"/></Relationships>
</file>

<file path=ppt/slides/_rels/slide15.xml.rels><?xml version="1.0" encoding="UTF-8" standalone="yes"?>
<Relationships xmlns="http://schemas.openxmlformats.org/package/2006/relationships"><Relationship Id="rId3" Type="http://schemas.openxmlformats.org/officeDocument/2006/relationships/hyperlink" Target="https://www.semanticscholar.org/"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hyperlink" Target="https://www.connectedpapers.com/" TargetMode="External"/><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5.png"/><Relationship Id="rId4" Type="http://schemas.openxmlformats.org/officeDocument/2006/relationships/hyperlink" Target="https://scite.ai/"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hyperlink" Target="https://chatgpt.com/" TargetMode="External"/><Relationship Id="rId7"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hyperlink" Target="https://gemini.google.com/app" TargetMode="External"/><Relationship Id="rId5" Type="http://schemas.openxmlformats.org/officeDocument/2006/relationships/hyperlink" Target="https://copilot.cloud.microsoft/" TargetMode="External"/><Relationship Id="rId4" Type="http://schemas.openxmlformats.org/officeDocument/2006/relationships/hyperlink" Target="https://openai.com/chatgpt/pricing/" TargetMode="External"/></Relationships>
</file>

<file path=ppt/slides/_rels/slide19.xml.rels><?xml version="1.0" encoding="UTF-8" standalone="yes"?>
<Relationships xmlns="http://schemas.openxmlformats.org/package/2006/relationships"><Relationship Id="rId3" Type="http://schemas.openxmlformats.org/officeDocument/2006/relationships/hyperlink" Target="https://chatgpt.com/" TargetMode="External"/><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copilot.cloud.microsoft/"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hyperlink" Target="https://chatgpt.com/gpts" TargetMode="External"/><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hyperlink" Target="https://gemini.google.com/gems/view" TargetMode="External"/></Relationships>
</file>

<file path=ppt/slides/_rels/slide23.xml.rels><?xml version="1.0" encoding="UTF-8" standalone="yes"?>
<Relationships xmlns="http://schemas.openxmlformats.org/package/2006/relationships"><Relationship Id="rId3" Type="http://schemas.openxmlformats.org/officeDocument/2006/relationships/hyperlink" Target="https://chatveskole.cz/databaze-ai-asistentu/" TargetMode="External"/><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hyperlink" Target="https://chatgpt.com/g/g-tpHY1HiGh-karierni-poradce-se-zamerenim-na-matematiku" TargetMode="External"/><Relationship Id="rId4" Type="http://schemas.openxmlformats.org/officeDocument/2006/relationships/hyperlink" Target="https://chatgpt.com/gpts"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hyperlink" Target="https://chatgpt.com/g/g-a6UA9LNaV-english-language-tutor" TargetMode="External"/><Relationship Id="rId7" Type="http://schemas.openxmlformats.org/officeDocument/2006/relationships/hyperlink" Target="https://replika.com/" TargetMode="External"/><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hyperlink" Target="https://woebothealth.com/" TargetMode="External"/><Relationship Id="rId5" Type="http://schemas.openxmlformats.org/officeDocument/2006/relationships/hyperlink" Target="https://vos.health/cs" TargetMode="External"/><Relationship Id="rId4" Type="http://schemas.openxmlformats.org/officeDocument/2006/relationships/hyperlink" Target="https://socratic.org/"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18.png"/></Relationships>
</file>

<file path=ppt/slides/_rels/slide2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s://moodle.org/plugins/"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hyperlink" Target="https://cs.khanacademy.org/" TargetMode="External"/><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3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s://www.bookwidgets.com/" TargetMode="External"/><Relationship Id="rId7" Type="http://schemas.openxmlformats.org/officeDocument/2006/relationships/image" Target="../media/image23.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hyperlink" Target="https://revize.edu.cz/ai" TargetMode="External"/><Relationship Id="rId5" Type="http://schemas.openxmlformats.org/officeDocument/2006/relationships/hyperlink" Target="https://chatveskole.cz/" TargetMode="External"/><Relationship Id="rId4" Type="http://schemas.openxmlformats.org/officeDocument/2006/relationships/hyperlink" Target="https://aidetem.cz/" TargetMode="Externa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hyperlink" Target="https://openai.com/index/dall-e-3/" TargetMode="External"/><Relationship Id="rId5" Type="http://schemas.openxmlformats.org/officeDocument/2006/relationships/hyperlink" Target="https://stablediffusionweb.com/prompts" TargetMode="External"/><Relationship Id="rId4" Type="http://schemas.openxmlformats.org/officeDocument/2006/relationships/hyperlink" Target="https://www.midjourney.com/explore"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4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43.xml"/><Relationship Id="rId1" Type="http://schemas.openxmlformats.org/officeDocument/2006/relationships/slideLayout" Target="../slideLayouts/slideLayout1.xml"/><Relationship Id="rId6" Type="http://schemas.openxmlformats.org/officeDocument/2006/relationships/image" Target="../media/image32.png"/><Relationship Id="rId5" Type="http://schemas.openxmlformats.org/officeDocument/2006/relationships/hyperlink" Target="https://www.autodesk.com/products/fusion-360/blog" TargetMode="External"/><Relationship Id="rId4" Type="http://schemas.openxmlformats.org/officeDocument/2006/relationships/image" Target="../media/image31.png"/></Relationships>
</file>

<file path=ppt/slides/_rels/slide44.xml.rels><?xml version="1.0" encoding="UTF-8" standalone="yes"?>
<Relationships xmlns="http://schemas.openxmlformats.org/package/2006/relationships"><Relationship Id="rId3" Type="http://schemas.openxmlformats.org/officeDocument/2006/relationships/hyperlink" Target="https://soundraw.io/edit_music" TargetMode="External"/><Relationship Id="rId7" Type="http://schemas.openxmlformats.org/officeDocument/2006/relationships/image" Target="../media/image34.png"/><Relationship Id="rId2" Type="http://schemas.openxmlformats.org/officeDocument/2006/relationships/notesSlide" Target="../notesSlides/notesSlide44.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hyperlink" Target="https://www.aiva.ai/" TargetMode="External"/><Relationship Id="rId4" Type="http://schemas.openxmlformats.org/officeDocument/2006/relationships/hyperlink" Target="https://suno.com/"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1.xml"/><Relationship Id="rId6" Type="http://schemas.openxmlformats.org/officeDocument/2006/relationships/hyperlink" Target="https://pictory.ai/" TargetMode="External"/><Relationship Id="rId5" Type="http://schemas.openxmlformats.org/officeDocument/2006/relationships/hyperlink" Target="https://openai.com/index/sora/" TargetMode="External"/><Relationship Id="rId4" Type="http://schemas.openxmlformats.org/officeDocument/2006/relationships/image" Target="../media/image36.png"/></Relationships>
</file>

<file path=ppt/slides/_rels/slide4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38.png"/></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hyperlink" Target="https://chatveskole.cz/" TargetMode="External"/><Relationship Id="rId2" Type="http://schemas.openxmlformats.org/officeDocument/2006/relationships/notesSlide" Target="../notesSlides/notesSlide55.xml"/><Relationship Id="rId1" Type="http://schemas.openxmlformats.org/officeDocument/2006/relationships/slideLayout" Target="../slideLayouts/slideLayout1.xml"/><Relationship Id="rId4" Type="http://schemas.openxmlformats.org/officeDocument/2006/relationships/image" Target="../media/image40.png"/></Relationships>
</file>

<file path=ppt/slides/_rels/slide5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www.cvut.cz/sites/default/files/content/d1dc93cd-5894-4521-b799-c7e715d3c59e/cs/20230922-metodicky-pokyn-c-52023.pdf"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a:extLst>
              <a:ext uri="{FF2B5EF4-FFF2-40B4-BE49-F238E27FC236}">
                <a16:creationId xmlns:a16="http://schemas.microsoft.com/office/drawing/2014/main" id="{DD31B4EA-8486-A5FF-7783-B8A0EE12277F}"/>
              </a:ext>
            </a:extLst>
          </p:cNvPr>
          <p:cNvSpPr>
            <a:spLocks noGrp="1"/>
          </p:cNvSpPr>
          <p:nvPr>
            <p:ph type="title"/>
          </p:nvPr>
        </p:nvSpPr>
        <p:spPr>
          <a:xfrm>
            <a:off x="1345312" y="1810029"/>
            <a:ext cx="9982781" cy="3324679"/>
          </a:xfrm>
        </p:spPr>
        <p:txBody>
          <a:bodyPr>
            <a:normAutofit/>
          </a:bodyPr>
          <a:lstStyle/>
          <a:p>
            <a:pPr algn="ctr"/>
            <a:r>
              <a:rPr lang="cs-CZ" dirty="0">
                <a:latin typeface="+mn-lt"/>
              </a:rPr>
              <a:t>Základy umělé inteligence a její potenciál ve výuce</a:t>
            </a:r>
            <a:br>
              <a:rPr lang="cs-CZ" dirty="0">
                <a:latin typeface="+mn-lt"/>
              </a:rPr>
            </a:br>
            <a:br>
              <a:rPr lang="cs-CZ" dirty="0">
                <a:latin typeface="+mn-lt"/>
              </a:rPr>
            </a:br>
            <a:r>
              <a:rPr lang="cs-CZ" sz="2400" cap="all" dirty="0">
                <a:latin typeface="+mn-lt"/>
              </a:rPr>
              <a:t>První workshop k využívání umělé inteligence v práci učitele</a:t>
            </a:r>
            <a:br>
              <a:rPr lang="cs-CZ" sz="2400" cap="all" dirty="0">
                <a:latin typeface="+mn-lt"/>
              </a:rPr>
            </a:br>
            <a:br>
              <a:rPr lang="cs-CZ" sz="2400" cap="all" dirty="0">
                <a:latin typeface="+mn-lt"/>
              </a:rPr>
            </a:br>
            <a:r>
              <a:rPr lang="en-US" sz="2000" dirty="0">
                <a:latin typeface="+mn-lt"/>
              </a:rPr>
              <a:t>W</a:t>
            </a:r>
            <a:r>
              <a:rPr lang="cs-CZ" sz="2000" dirty="0" err="1">
                <a:latin typeface="+mn-lt"/>
              </a:rPr>
              <a:t>orkshop</a:t>
            </a:r>
            <a:r>
              <a:rPr lang="cs-CZ" sz="2000" dirty="0">
                <a:latin typeface="+mn-lt"/>
              </a:rPr>
              <a:t> </a:t>
            </a:r>
            <a:r>
              <a:rPr lang="en-US" sz="2000" dirty="0">
                <a:latin typeface="+mn-lt"/>
              </a:rPr>
              <a:t>je</a:t>
            </a:r>
            <a:r>
              <a:rPr lang="cs-CZ" sz="2000" dirty="0">
                <a:latin typeface="+mn-lt"/>
              </a:rPr>
              <a:t> realizován v rámci projektu č. CZ.02.02.02/00/23_019/0008345</a:t>
            </a:r>
            <a:br>
              <a:rPr lang="cs-CZ" sz="2400" cap="all" dirty="0">
                <a:latin typeface="+mn-lt"/>
              </a:rPr>
            </a:br>
            <a:endParaRPr lang="cs-CZ" sz="2400" dirty="0">
              <a:latin typeface="+mn-lt"/>
            </a:endParaRPr>
          </a:p>
        </p:txBody>
      </p:sp>
      <p:sp>
        <p:nvSpPr>
          <p:cNvPr id="4" name="TextovéPole 3">
            <a:extLst>
              <a:ext uri="{FF2B5EF4-FFF2-40B4-BE49-F238E27FC236}">
                <a16:creationId xmlns:a16="http://schemas.microsoft.com/office/drawing/2014/main" id="{FF60E229-BEAD-3D74-FC6E-E740D49EB878}"/>
              </a:ext>
            </a:extLst>
          </p:cNvPr>
          <p:cNvSpPr txBox="1"/>
          <p:nvPr/>
        </p:nvSpPr>
        <p:spPr>
          <a:xfrm>
            <a:off x="4396960" y="4904869"/>
            <a:ext cx="4407826" cy="1261884"/>
          </a:xfrm>
          <a:prstGeom prst="rect">
            <a:avLst/>
          </a:prstGeom>
          <a:noFill/>
        </p:spPr>
        <p:txBody>
          <a:bodyPr wrap="square" rtlCol="0">
            <a:spAutoFit/>
          </a:bodyPr>
          <a:lstStyle/>
          <a:p>
            <a:pPr algn="ctr"/>
            <a:r>
              <a:rPr lang="cs-CZ" dirty="0"/>
              <a:t>.</a:t>
            </a:r>
          </a:p>
          <a:p>
            <a:pPr algn="ctr"/>
            <a:r>
              <a:rPr lang="cs-CZ" sz="2000" dirty="0"/>
              <a:t>RNDr. Zuzana Petříčková, </a:t>
            </a:r>
            <a:r>
              <a:rPr lang="cs-CZ" sz="2000" dirty="0" err="1"/>
              <a:t>Ph</a:t>
            </a:r>
            <a:r>
              <a:rPr lang="cs-CZ" sz="2000" dirty="0"/>
              <a:t>. D.</a:t>
            </a:r>
          </a:p>
          <a:p>
            <a:pPr algn="ctr"/>
            <a:r>
              <a:rPr lang="cs-CZ" sz="2000" dirty="0"/>
              <a:t>ČVUT v Praze, FJFI, Katedra KSI</a:t>
            </a:r>
          </a:p>
          <a:p>
            <a:pPr algn="ctr"/>
            <a:endParaRPr lang="cs-CZ" dirty="0"/>
          </a:p>
        </p:txBody>
      </p:sp>
      <p:pic>
        <p:nvPicPr>
          <p:cNvPr id="3" name="Obrázek 2" descr="Obsah obrázku text, Písmo, snímek obrazovky, Grafika&#10;&#10;Popis byl vytvořen automaticky">
            <a:extLst>
              <a:ext uri="{FF2B5EF4-FFF2-40B4-BE49-F238E27FC236}">
                <a16:creationId xmlns:a16="http://schemas.microsoft.com/office/drawing/2014/main" id="{2563EDE0-1492-6AA2-C846-C80F0B9392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45312" y="579324"/>
            <a:ext cx="7310327" cy="1056290"/>
          </a:xfrm>
          <a:prstGeom prst="rect">
            <a:avLst/>
          </a:prstGeom>
        </p:spPr>
      </p:pic>
      <p:pic>
        <p:nvPicPr>
          <p:cNvPr id="6" name="Picture 2" descr="https://www.email.cz/download/i/J_cdaADwWifiayZrAXd9jpkdWor_gYe_4QlhA3zsTzSB0jpv76wY4UUYT-LRJNvubDBn-to/logo_cvut.jpg">
            <a:extLst>
              <a:ext uri="{FF2B5EF4-FFF2-40B4-BE49-F238E27FC236}">
                <a16:creationId xmlns:a16="http://schemas.microsoft.com/office/drawing/2014/main" id="{764F981C-33E6-F53C-136B-45F816C160A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283025" y="442372"/>
            <a:ext cx="2045068" cy="9973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95443319"/>
      </p:ext>
    </p:extLst>
  </p:cSld>
  <p:clrMapOvr>
    <a:overrideClrMapping bg1="lt1" tx1="dk1" bg2="lt2" tx2="dk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3" y="1334296"/>
            <a:ext cx="7775668" cy="5537709"/>
          </a:xfrm>
        </p:spPr>
        <p:txBody>
          <a:bodyPr>
            <a:noAutofit/>
          </a:bodyPr>
          <a:lstStyle/>
          <a:p>
            <a:pPr>
              <a:lnSpc>
                <a:spcPct val="100000"/>
              </a:lnSpc>
              <a:spcBef>
                <a:spcPts val="0"/>
              </a:spcBef>
            </a:pPr>
            <a:r>
              <a:rPr lang="cs-CZ" sz="2400" b="1" dirty="0"/>
              <a:t>Literatura a psaní, obsah na míru	</a:t>
            </a:r>
          </a:p>
          <a:p>
            <a:pPr lvl="1">
              <a:lnSpc>
                <a:spcPct val="100000"/>
              </a:lnSpc>
              <a:spcBef>
                <a:spcPts val="0"/>
              </a:spcBef>
            </a:pPr>
            <a:r>
              <a:rPr lang="cs-CZ" dirty="0"/>
              <a:t>Pomoc s psaním článků, blogů, reportáží, povídek, básní a knih.</a:t>
            </a:r>
          </a:p>
          <a:p>
            <a:pPr lvl="1">
              <a:lnSpc>
                <a:spcPct val="100000"/>
              </a:lnSpc>
              <a:spcBef>
                <a:spcPts val="0"/>
              </a:spcBef>
            </a:pPr>
            <a:r>
              <a:rPr lang="cs-CZ" dirty="0"/>
              <a:t>Pomoc s návrhy příběhů, dialogy a scénáři. </a:t>
            </a:r>
          </a:p>
          <a:p>
            <a:pPr lvl="1">
              <a:lnSpc>
                <a:spcPct val="100000"/>
              </a:lnSpc>
              <a:spcBef>
                <a:spcPts val="0"/>
              </a:spcBef>
            </a:pPr>
            <a:r>
              <a:rPr lang="cs-CZ" dirty="0"/>
              <a:t>Nové možnosti pro autory, scénáristy a tvůrce obsahu.</a:t>
            </a:r>
          </a:p>
          <a:p>
            <a:pPr>
              <a:lnSpc>
                <a:spcPct val="100000"/>
              </a:lnSpc>
              <a:spcBef>
                <a:spcPts val="0"/>
              </a:spcBef>
            </a:pPr>
            <a:r>
              <a:rPr lang="cs-CZ" sz="2400" b="1" dirty="0" err="1"/>
              <a:t>Multijazyčné</a:t>
            </a:r>
            <a:r>
              <a:rPr lang="cs-CZ" sz="2400" b="1" dirty="0"/>
              <a:t> schopnosti</a:t>
            </a:r>
          </a:p>
          <a:p>
            <a:pPr lvl="1">
              <a:lnSpc>
                <a:spcPct val="100000"/>
              </a:lnSpc>
              <a:spcBef>
                <a:spcPts val="0"/>
              </a:spcBef>
            </a:pPr>
            <a:r>
              <a:rPr lang="cs-CZ" dirty="0"/>
              <a:t>Generování textu v různých jazycích, automatický překlad</a:t>
            </a:r>
          </a:p>
          <a:p>
            <a:pPr lvl="1">
              <a:lnSpc>
                <a:spcPct val="100000"/>
              </a:lnSpc>
              <a:spcBef>
                <a:spcPts val="0"/>
              </a:spcBef>
            </a:pPr>
            <a:r>
              <a:rPr lang="cs-CZ" dirty="0"/>
              <a:t>Usnadnění komunikace, zvýšení dosahu obsahu.</a:t>
            </a:r>
            <a:endParaRPr lang="en-US" dirty="0"/>
          </a:p>
          <a:p>
            <a:pPr>
              <a:lnSpc>
                <a:spcPct val="100000"/>
              </a:lnSpc>
              <a:spcBef>
                <a:spcPts val="0"/>
              </a:spcBef>
            </a:pPr>
            <a:r>
              <a:rPr lang="cs-CZ" sz="2400" b="1" dirty="0"/>
              <a:t>Marketing a reklama</a:t>
            </a:r>
          </a:p>
          <a:p>
            <a:pPr lvl="1">
              <a:lnSpc>
                <a:spcPct val="100000"/>
              </a:lnSpc>
              <a:spcBef>
                <a:spcPts val="0"/>
              </a:spcBef>
            </a:pPr>
            <a:r>
              <a:rPr lang="cs-CZ" dirty="0"/>
              <a:t>Vytváření personalizovaného reklamního a marketingového obsahu</a:t>
            </a:r>
          </a:p>
          <a:p>
            <a:pPr lvl="1">
              <a:lnSpc>
                <a:spcPct val="100000"/>
              </a:lnSpc>
              <a:spcBef>
                <a:spcPts val="0"/>
              </a:spcBef>
            </a:pPr>
            <a:r>
              <a:rPr lang="cs-CZ" dirty="0"/>
              <a:t>Efektivnější komunikace se zákazníky</a:t>
            </a:r>
            <a:r>
              <a:rPr lang="en-US" dirty="0">
                <a:latin typeface="+mj-lt"/>
              </a:rPr>
              <a:t>.</a:t>
            </a:r>
            <a:endParaRPr lang="cs-CZ" dirty="0"/>
          </a:p>
        </p:txBody>
      </p:sp>
      <p:pic>
        <p:nvPicPr>
          <p:cNvPr id="6" name="Obrázek 5">
            <a:extLst>
              <a:ext uri="{FF2B5EF4-FFF2-40B4-BE49-F238E27FC236}">
                <a16:creationId xmlns:a16="http://schemas.microsoft.com/office/drawing/2014/main" id="{BE0F276C-CC0D-A373-FD4E-BB7C26AC32D7}"/>
              </a:ext>
            </a:extLst>
          </p:cNvPr>
          <p:cNvPicPr>
            <a:picLocks noChangeAspect="1"/>
          </p:cNvPicPr>
          <p:nvPr/>
        </p:nvPicPr>
        <p:blipFill>
          <a:blip r:embed="rId3"/>
          <a:stretch>
            <a:fillRect/>
          </a:stretch>
        </p:blipFill>
        <p:spPr>
          <a:xfrm>
            <a:off x="8104094" y="0"/>
            <a:ext cx="4087906" cy="6858000"/>
          </a:xfrm>
          <a:prstGeom prst="rect">
            <a:avLst/>
          </a:prstGeom>
        </p:spPr>
      </p:pic>
    </p:spTree>
    <p:extLst>
      <p:ext uri="{BB962C8B-B14F-4D97-AF65-F5344CB8AC3E}">
        <p14:creationId xmlns:p14="http://schemas.microsoft.com/office/powerpoint/2010/main" val="76934714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3" y="1334296"/>
            <a:ext cx="7174777" cy="5537709"/>
          </a:xfrm>
        </p:spPr>
        <p:txBody>
          <a:bodyPr>
            <a:normAutofit/>
          </a:bodyPr>
          <a:lstStyle/>
          <a:p>
            <a:pPr>
              <a:lnSpc>
                <a:spcPct val="100000"/>
              </a:lnSpc>
              <a:spcBef>
                <a:spcPts val="0"/>
              </a:spcBef>
            </a:pPr>
            <a:r>
              <a:rPr lang="cs-CZ" sz="2400" b="1" dirty="0"/>
              <a:t>Hudba</a:t>
            </a:r>
          </a:p>
          <a:p>
            <a:pPr lvl="1">
              <a:lnSpc>
                <a:spcPct val="100000"/>
              </a:lnSpc>
              <a:spcBef>
                <a:spcPts val="0"/>
              </a:spcBef>
            </a:pPr>
            <a:r>
              <a:rPr lang="cs-CZ" dirty="0"/>
              <a:t>Tvorba hudebních skladeb a zvukových krajin, generování hudby v různých žánrech </a:t>
            </a:r>
          </a:p>
          <a:p>
            <a:pPr lvl="1">
              <a:lnSpc>
                <a:spcPct val="100000"/>
              </a:lnSpc>
              <a:spcBef>
                <a:spcPts val="0"/>
              </a:spcBef>
            </a:pPr>
            <a:r>
              <a:rPr lang="cs-CZ" dirty="0"/>
              <a:t>Nové možnosti pro hudebníky a producenty</a:t>
            </a:r>
          </a:p>
          <a:p>
            <a:pPr>
              <a:lnSpc>
                <a:spcPct val="100000"/>
              </a:lnSpc>
              <a:spcBef>
                <a:spcPts val="0"/>
              </a:spcBef>
            </a:pPr>
            <a:r>
              <a:rPr lang="cs-CZ" sz="2400" b="1" dirty="0"/>
              <a:t>Umění a design</a:t>
            </a:r>
          </a:p>
          <a:p>
            <a:pPr lvl="1">
              <a:lnSpc>
                <a:spcPct val="100000"/>
              </a:lnSpc>
              <a:spcBef>
                <a:spcPts val="0"/>
              </a:spcBef>
            </a:pPr>
            <a:r>
              <a:rPr lang="cs-CZ" dirty="0"/>
              <a:t>Tvorba obrazů, grafiky a vizuálního umění.</a:t>
            </a:r>
          </a:p>
          <a:p>
            <a:pPr lvl="1">
              <a:lnSpc>
                <a:spcPct val="100000"/>
              </a:lnSpc>
              <a:spcBef>
                <a:spcPts val="0"/>
              </a:spcBef>
            </a:pPr>
            <a:r>
              <a:rPr lang="cs-CZ" dirty="0"/>
              <a:t>Umělci a designéři mohou experimentovat s různými styly a formami.</a:t>
            </a:r>
            <a:endParaRPr lang="en-US" dirty="0"/>
          </a:p>
          <a:p>
            <a:pPr>
              <a:lnSpc>
                <a:spcPct val="100000"/>
              </a:lnSpc>
              <a:spcBef>
                <a:spcPts val="0"/>
              </a:spcBef>
            </a:pPr>
            <a:r>
              <a:rPr lang="cs-CZ" sz="2600" b="1" dirty="0"/>
              <a:t>Video a animace</a:t>
            </a:r>
          </a:p>
          <a:p>
            <a:pPr lvl="1">
              <a:lnSpc>
                <a:spcPct val="100000"/>
              </a:lnSpc>
              <a:spcBef>
                <a:spcPts val="0"/>
              </a:spcBef>
            </a:pPr>
            <a:r>
              <a:rPr lang="cs-CZ" sz="2600" dirty="0"/>
              <a:t>Generování video sekvencí a animací</a:t>
            </a:r>
          </a:p>
          <a:p>
            <a:pPr lvl="1">
              <a:lnSpc>
                <a:spcPct val="100000"/>
              </a:lnSpc>
              <a:spcBef>
                <a:spcPts val="0"/>
              </a:spcBef>
            </a:pPr>
            <a:r>
              <a:rPr lang="cs-CZ" sz="2600" dirty="0"/>
              <a:t>Využití ve filmové produkci, reklamě a virtuální realitě.</a:t>
            </a:r>
            <a:endParaRPr lang="en-US" sz="2600" dirty="0"/>
          </a:p>
          <a:p>
            <a:pPr lvl="1">
              <a:lnSpc>
                <a:spcPct val="100000"/>
              </a:lnSpc>
              <a:spcBef>
                <a:spcPts val="0"/>
              </a:spcBef>
            </a:pPr>
            <a:endParaRPr lang="cs-CZ" b="1" dirty="0"/>
          </a:p>
          <a:p>
            <a:pPr lvl="1">
              <a:lnSpc>
                <a:spcPct val="100000"/>
              </a:lnSpc>
              <a:spcBef>
                <a:spcPts val="0"/>
              </a:spcBef>
            </a:pPr>
            <a:endParaRPr lang="cs-CZ" dirty="0"/>
          </a:p>
        </p:txBody>
      </p:sp>
      <p:pic>
        <p:nvPicPr>
          <p:cNvPr id="8" name="Obrázek 7">
            <a:extLst>
              <a:ext uri="{FF2B5EF4-FFF2-40B4-BE49-F238E27FC236}">
                <a16:creationId xmlns:a16="http://schemas.microsoft.com/office/drawing/2014/main" id="{2679D7E8-D2DF-4C34-8A29-ED8A678D2E9E}"/>
              </a:ext>
            </a:extLst>
          </p:cNvPr>
          <p:cNvPicPr>
            <a:picLocks noChangeAspect="1"/>
          </p:cNvPicPr>
          <p:nvPr/>
        </p:nvPicPr>
        <p:blipFill>
          <a:blip r:embed="rId3"/>
          <a:stretch>
            <a:fillRect/>
          </a:stretch>
        </p:blipFill>
        <p:spPr>
          <a:xfrm>
            <a:off x="7487818" y="14005"/>
            <a:ext cx="4768136" cy="6858000"/>
          </a:xfrm>
          <a:prstGeom prst="rect">
            <a:avLst/>
          </a:prstGeom>
        </p:spPr>
      </p:pic>
    </p:spTree>
    <p:extLst>
      <p:ext uri="{BB962C8B-B14F-4D97-AF65-F5344CB8AC3E}">
        <p14:creationId xmlns:p14="http://schemas.microsoft.com/office/powerpoint/2010/main" val="367374475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a:solidFill>
                  <a:srgbClr val="282829"/>
                </a:solidFill>
                <a:effectLst/>
                <a:latin typeface="-apple-system"/>
              </a:rPr>
              <a:t>Generativní nástroje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2" y="1334296"/>
            <a:ext cx="7351759" cy="5537709"/>
          </a:xfrm>
        </p:spPr>
        <p:txBody>
          <a:bodyPr>
            <a:normAutofit/>
          </a:bodyPr>
          <a:lstStyle/>
          <a:p>
            <a:pPr>
              <a:lnSpc>
                <a:spcPct val="100000"/>
              </a:lnSpc>
              <a:spcBef>
                <a:spcPts val="0"/>
              </a:spcBef>
            </a:pPr>
            <a:r>
              <a:rPr lang="cs-CZ" sz="2400" b="1" dirty="0"/>
              <a:t>Architektura a urbanismus</a:t>
            </a:r>
          </a:p>
          <a:p>
            <a:pPr lvl="1">
              <a:lnSpc>
                <a:spcPct val="100000"/>
              </a:lnSpc>
              <a:spcBef>
                <a:spcPts val="0"/>
              </a:spcBef>
            </a:pPr>
            <a:r>
              <a:rPr lang="cs-CZ" dirty="0"/>
              <a:t>Návrh budov a urbanistických plánů</a:t>
            </a:r>
          </a:p>
          <a:p>
            <a:pPr lvl="1">
              <a:lnSpc>
                <a:spcPct val="100000"/>
              </a:lnSpc>
              <a:spcBef>
                <a:spcPts val="0"/>
              </a:spcBef>
            </a:pPr>
            <a:r>
              <a:rPr lang="cs-CZ" dirty="0"/>
              <a:t>Architektům a plánovačům umožňují experimentovat s novými formami a optimalizovat prostorové uspořádání</a:t>
            </a:r>
          </a:p>
          <a:p>
            <a:pPr>
              <a:lnSpc>
                <a:spcPct val="100000"/>
              </a:lnSpc>
              <a:spcBef>
                <a:spcPts val="0"/>
              </a:spcBef>
            </a:pPr>
            <a:r>
              <a:rPr lang="cs-CZ" sz="2400" b="1" dirty="0"/>
              <a:t>Móda</a:t>
            </a:r>
          </a:p>
          <a:p>
            <a:pPr lvl="1">
              <a:lnSpc>
                <a:spcPct val="100000"/>
              </a:lnSpc>
              <a:spcBef>
                <a:spcPts val="0"/>
              </a:spcBef>
            </a:pPr>
            <a:r>
              <a:rPr lang="cs-CZ" dirty="0"/>
              <a:t>Navrhování oblečení a doplňků</a:t>
            </a:r>
          </a:p>
          <a:p>
            <a:pPr lvl="1">
              <a:lnSpc>
                <a:spcPct val="100000"/>
              </a:lnSpc>
              <a:spcBef>
                <a:spcPts val="0"/>
              </a:spcBef>
            </a:pPr>
            <a:r>
              <a:rPr lang="cs-CZ" dirty="0"/>
              <a:t>Nové možnosti pro personalizaci a design.</a:t>
            </a:r>
            <a:endParaRPr lang="en-US" dirty="0"/>
          </a:p>
          <a:p>
            <a:pPr>
              <a:lnSpc>
                <a:spcPct val="100000"/>
              </a:lnSpc>
              <a:spcBef>
                <a:spcPts val="0"/>
              </a:spcBef>
            </a:pPr>
            <a:r>
              <a:rPr lang="cs-CZ" sz="2400" b="1" dirty="0"/>
              <a:t>Hry</a:t>
            </a:r>
          </a:p>
          <a:p>
            <a:pPr lvl="1">
              <a:lnSpc>
                <a:spcPct val="100000"/>
              </a:lnSpc>
              <a:spcBef>
                <a:spcPts val="0"/>
              </a:spcBef>
            </a:pPr>
            <a:r>
              <a:rPr lang="cs-CZ" dirty="0"/>
              <a:t>Tvorba herních prostředí, postav a úrovní</a:t>
            </a:r>
          </a:p>
          <a:p>
            <a:pPr lvl="1">
              <a:lnSpc>
                <a:spcPct val="100000"/>
              </a:lnSpc>
              <a:spcBef>
                <a:spcPts val="0"/>
              </a:spcBef>
            </a:pPr>
            <a:r>
              <a:rPr lang="cs-CZ" dirty="0"/>
              <a:t>Vývojářům her umožňují tvořit bohatší a dynamické herní světy.</a:t>
            </a:r>
            <a:endParaRPr lang="cs-CZ" b="1" dirty="0"/>
          </a:p>
          <a:p>
            <a:pPr lvl="1">
              <a:lnSpc>
                <a:spcPct val="100000"/>
              </a:lnSpc>
              <a:spcBef>
                <a:spcPts val="0"/>
              </a:spcBef>
            </a:pPr>
            <a:endParaRPr lang="cs-CZ" sz="2600" b="1" dirty="0"/>
          </a:p>
        </p:txBody>
      </p:sp>
      <p:pic>
        <p:nvPicPr>
          <p:cNvPr id="8" name="Obrázek 7">
            <a:extLst>
              <a:ext uri="{FF2B5EF4-FFF2-40B4-BE49-F238E27FC236}">
                <a16:creationId xmlns:a16="http://schemas.microsoft.com/office/drawing/2014/main" id="{0EE4C4E7-C24E-44AC-B3EA-54AD16320914}"/>
              </a:ext>
            </a:extLst>
          </p:cNvPr>
          <p:cNvPicPr>
            <a:picLocks noChangeAspect="1"/>
          </p:cNvPicPr>
          <p:nvPr/>
        </p:nvPicPr>
        <p:blipFill>
          <a:blip r:embed="rId3"/>
          <a:stretch>
            <a:fillRect/>
          </a:stretch>
        </p:blipFill>
        <p:spPr>
          <a:xfrm>
            <a:off x="7487818" y="14005"/>
            <a:ext cx="4768136" cy="6858000"/>
          </a:xfrm>
          <a:prstGeom prst="rect">
            <a:avLst/>
          </a:prstGeom>
        </p:spPr>
      </p:pic>
    </p:spTree>
    <p:extLst>
      <p:ext uri="{BB962C8B-B14F-4D97-AF65-F5344CB8AC3E}">
        <p14:creationId xmlns:p14="http://schemas.microsoft.com/office/powerpoint/2010/main" val="394558106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0" indent="0">
              <a:buNone/>
            </a:pPr>
            <a:r>
              <a:rPr lang="cs-CZ" sz="2400" b="1" dirty="0"/>
              <a:t>Jak AI může pomoci učitelům a studentům?</a:t>
            </a:r>
            <a:endParaRPr lang="cs-CZ" sz="2400" dirty="0"/>
          </a:p>
          <a:p>
            <a:pPr marL="285750" indent="-285750"/>
            <a:r>
              <a:rPr lang="cs-CZ" sz="2400" b="1" dirty="0"/>
              <a:t>Automatizace administrativních úkolů</a:t>
            </a:r>
          </a:p>
          <a:p>
            <a:pPr marL="742950" lvl="1" indent="-285750"/>
            <a:r>
              <a:rPr lang="cs-CZ" kern="100" dirty="0">
                <a:ea typeface="Aptos" panose="020B0004020202020204" pitchFamily="34" charset="0"/>
                <a:cs typeface="Times New Roman" panose="02020603050405020304" pitchFamily="18" charset="0"/>
              </a:rPr>
              <a:t>plánování schůzek, efektivní správa kurzů nebo hodnocení testů</a:t>
            </a:r>
            <a:endParaRPr lang="cs-CZ" dirty="0"/>
          </a:p>
          <a:p>
            <a:pPr marL="285750" indent="-285750"/>
            <a:r>
              <a:rPr lang="cs-CZ" sz="2400" b="1" dirty="0"/>
              <a:t>Usnadnění přípravy výukových materiálů</a:t>
            </a:r>
            <a:r>
              <a:rPr lang="cs-CZ" sz="2400" dirty="0"/>
              <a:t>, studijních plánů nebo rozvrhů</a:t>
            </a:r>
          </a:p>
          <a:p>
            <a:pPr marL="285750" indent="-285750"/>
            <a:r>
              <a:rPr lang="cs-CZ" sz="2400" b="1" dirty="0"/>
              <a:t>Poskytování personalizované výuky </a:t>
            </a:r>
            <a:r>
              <a:rPr lang="cs-CZ" sz="2400" dirty="0"/>
              <a:t>(např. </a:t>
            </a:r>
            <a:r>
              <a:rPr lang="cs-CZ" sz="2400" b="1" dirty="0" err="1">
                <a:hlinkClick r:id="rId3"/>
              </a:rPr>
              <a:t>Khan</a:t>
            </a:r>
            <a:r>
              <a:rPr lang="cs-CZ" sz="2400" b="1" dirty="0">
                <a:hlinkClick r:id="rId3"/>
              </a:rPr>
              <a:t> </a:t>
            </a:r>
            <a:r>
              <a:rPr lang="cs-CZ" sz="2400" b="1" dirty="0" err="1">
                <a:hlinkClick r:id="rId3"/>
              </a:rPr>
              <a:t>Academy</a:t>
            </a:r>
            <a:r>
              <a:rPr lang="cs-CZ" sz="2400" dirty="0"/>
              <a:t>)</a:t>
            </a:r>
          </a:p>
          <a:p>
            <a:pPr marL="285750" indent="-285750"/>
            <a:r>
              <a:rPr lang="cs-CZ" sz="2400" b="1" kern="100" dirty="0">
                <a:ea typeface="Aptos" panose="020B0004020202020204" pitchFamily="34" charset="0"/>
                <a:cs typeface="Times New Roman" panose="02020603050405020304" pitchFamily="18" charset="0"/>
              </a:rPr>
              <a:t>Detekce plagiátorství</a:t>
            </a:r>
          </a:p>
          <a:p>
            <a:pPr marL="742950" lvl="1" indent="-285750"/>
            <a:r>
              <a:rPr lang="cs-CZ" dirty="0"/>
              <a:t>Automatické kontrola originálnosti odevzdaných prací (např. </a:t>
            </a:r>
            <a:r>
              <a:rPr lang="cs-CZ" b="1" dirty="0" err="1">
                <a:hlinkClick r:id="rId4"/>
              </a:rPr>
              <a:t>Turnitin</a:t>
            </a:r>
            <a:r>
              <a:rPr lang="cs-CZ" b="1" dirty="0"/>
              <a:t>, </a:t>
            </a:r>
            <a:r>
              <a:rPr lang="cs-CZ" b="1" dirty="0">
                <a:hlinkClick r:id="rId5"/>
              </a:rPr>
              <a:t>Theses.cz</a:t>
            </a:r>
            <a:r>
              <a:rPr lang="cs-CZ" b="1" dirty="0"/>
              <a:t>, </a:t>
            </a:r>
            <a:r>
              <a:rPr lang="cs-CZ" b="1" dirty="0">
                <a:hlinkClick r:id="rId6"/>
              </a:rPr>
              <a:t>Odevzdej.cz</a:t>
            </a:r>
            <a:r>
              <a:rPr lang="cs-CZ" dirty="0"/>
              <a:t>)</a:t>
            </a:r>
          </a:p>
          <a:p>
            <a:pPr marL="285750" indent="-285750"/>
            <a:r>
              <a:rPr lang="cs-CZ" sz="2400" b="1" kern="100" dirty="0">
                <a:ea typeface="Aptos" panose="020B0004020202020204" pitchFamily="34" charset="0"/>
                <a:cs typeface="Times New Roman" panose="02020603050405020304" pitchFamily="18" charset="0"/>
              </a:rPr>
              <a:t>Vzdělávací hry a simulace: </a:t>
            </a:r>
          </a:p>
          <a:p>
            <a:pPr lvl="1">
              <a:lnSpc>
                <a:spcPct val="100000"/>
              </a:lnSpc>
              <a:tabLst>
                <a:tab pos="457200" algn="l"/>
              </a:tabLst>
            </a:pPr>
            <a:r>
              <a:rPr lang="cs-CZ" kern="100" dirty="0">
                <a:ea typeface="Aptos" panose="020B0004020202020204" pitchFamily="34" charset="0"/>
                <a:cs typeface="Times New Roman" panose="02020603050405020304" pitchFamily="18" charset="0"/>
              </a:rPr>
              <a:t>AI může být integrována do herních a simulačních nástrojů pro interaktivní a zábavné učení (např. </a:t>
            </a:r>
            <a:r>
              <a:rPr lang="cs-CZ" b="1" kern="100" dirty="0" err="1">
                <a:ea typeface="Aptos" panose="020B0004020202020204" pitchFamily="34" charset="0"/>
                <a:cs typeface="Times New Roman" panose="02020603050405020304" pitchFamily="18" charset="0"/>
                <a:hlinkClick r:id="rId7"/>
              </a:rPr>
              <a:t>Socrative</a:t>
            </a:r>
            <a:r>
              <a:rPr lang="cs-CZ" kern="100" dirty="0">
                <a:ea typeface="Aptos" panose="020B0004020202020204" pitchFamily="34" charset="0"/>
                <a:cs typeface="Times New Roman" panose="02020603050405020304" pitchFamily="18" charset="0"/>
              </a:rPr>
              <a:t>)</a:t>
            </a:r>
            <a:endParaRPr lang="cs-CZ" dirty="0"/>
          </a:p>
        </p:txBody>
      </p:sp>
      <p:pic>
        <p:nvPicPr>
          <p:cNvPr id="8" name="Obrázek 7">
            <a:extLst>
              <a:ext uri="{FF2B5EF4-FFF2-40B4-BE49-F238E27FC236}">
                <a16:creationId xmlns:a16="http://schemas.microsoft.com/office/drawing/2014/main" id="{B0B1DCD8-B995-BDAE-6071-EE7BC1C8DA21}"/>
              </a:ext>
            </a:extLst>
          </p:cNvPr>
          <p:cNvPicPr>
            <a:picLocks noChangeAspect="1"/>
          </p:cNvPicPr>
          <p:nvPr/>
        </p:nvPicPr>
        <p:blipFill>
          <a:blip r:embed="rId8"/>
          <a:stretch>
            <a:fillRect/>
          </a:stretch>
        </p:blipFill>
        <p:spPr>
          <a:xfrm>
            <a:off x="8319345" y="0"/>
            <a:ext cx="3872655" cy="6858000"/>
          </a:xfrm>
          <a:prstGeom prst="rect">
            <a:avLst/>
          </a:prstGeom>
        </p:spPr>
      </p:pic>
    </p:spTree>
    <p:extLst>
      <p:ext uri="{BB962C8B-B14F-4D97-AF65-F5344CB8AC3E}">
        <p14:creationId xmlns:p14="http://schemas.microsoft.com/office/powerpoint/2010/main" val="416689033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0" indent="0">
              <a:buNone/>
              <a:tabLst>
                <a:tab pos="457200" algn="l"/>
              </a:tabLst>
            </a:pPr>
            <a:r>
              <a:rPr lang="cs-CZ" sz="2400" b="1" dirty="0"/>
              <a:t>Jak AI může pomoci učitelům a studentům?</a:t>
            </a:r>
            <a:endParaRPr lang="cs-CZ" sz="2400" b="1" kern="100" dirty="0">
              <a:ea typeface="Aptos" panose="020B0004020202020204" pitchFamily="34" charset="0"/>
              <a:cs typeface="Times New Roman" panose="02020603050405020304" pitchFamily="18" charset="0"/>
            </a:endParaRPr>
          </a:p>
          <a:p>
            <a:pPr>
              <a:tabLst>
                <a:tab pos="457200" algn="l"/>
              </a:tabLst>
            </a:pPr>
            <a:r>
              <a:rPr lang="cs-CZ" sz="2400" b="1" kern="100" dirty="0">
                <a:ea typeface="Aptos" panose="020B0004020202020204" pitchFamily="34" charset="0"/>
                <a:cs typeface="Times New Roman" panose="02020603050405020304" pitchFamily="18" charset="0"/>
              </a:rPr>
              <a:t>Analýza studentských dat a pokroku, automatické hodnocení studentských prací: </a:t>
            </a:r>
          </a:p>
          <a:p>
            <a:pPr lvl="1">
              <a:tabLst>
                <a:tab pos="457200" algn="l"/>
              </a:tabLst>
            </a:pPr>
            <a:r>
              <a:rPr lang="cs-CZ" kern="100" dirty="0">
                <a:ea typeface="Aptos" panose="020B0004020202020204" pitchFamily="34" charset="0"/>
                <a:cs typeface="Times New Roman" panose="02020603050405020304" pitchFamily="18" charset="0"/>
              </a:rPr>
              <a:t>Učitelé mohou lépe pochopit silné a slabé stránky studentů. </a:t>
            </a:r>
          </a:p>
          <a:p>
            <a:pPr lvl="1">
              <a:tabLst>
                <a:tab pos="457200" algn="l"/>
              </a:tabLst>
            </a:pPr>
            <a:r>
              <a:rPr lang="cs-CZ" kern="100" dirty="0">
                <a:ea typeface="Aptos" panose="020B0004020202020204" pitchFamily="34" charset="0"/>
                <a:cs typeface="Times New Roman" panose="02020603050405020304" pitchFamily="18" charset="0"/>
              </a:rPr>
              <a:t>Např. </a:t>
            </a:r>
            <a:r>
              <a:rPr lang="cs-CZ" b="1" kern="100" dirty="0" err="1">
                <a:ea typeface="Aptos" panose="020B0004020202020204" pitchFamily="34" charset="0"/>
                <a:cs typeface="Times New Roman" panose="02020603050405020304" pitchFamily="18" charset="0"/>
                <a:hlinkClick r:id="rId3"/>
              </a:rPr>
              <a:t>Grammarly</a:t>
            </a:r>
            <a:r>
              <a:rPr lang="cs-CZ" b="1" kern="100" dirty="0">
                <a:ea typeface="Aptos" panose="020B0004020202020204" pitchFamily="34" charset="0"/>
                <a:cs typeface="Times New Roman" panose="02020603050405020304" pitchFamily="18" charset="0"/>
              </a:rPr>
              <a:t>, </a:t>
            </a:r>
            <a:r>
              <a:rPr lang="cs-CZ" b="1" kern="100" dirty="0" err="1">
                <a:ea typeface="Aptos" panose="020B0004020202020204" pitchFamily="34" charset="0"/>
                <a:cs typeface="Times New Roman" panose="02020603050405020304" pitchFamily="18" charset="0"/>
              </a:rPr>
              <a:t>Turnitin</a:t>
            </a:r>
            <a:endParaRPr lang="cs-CZ" kern="100" dirty="0">
              <a:ea typeface="Aptos" panose="020B0004020202020204" pitchFamily="34" charset="0"/>
              <a:cs typeface="Times New Roman" panose="02020603050405020304" pitchFamily="18" charset="0"/>
            </a:endParaRPr>
          </a:p>
          <a:p>
            <a:pPr>
              <a:tabLst>
                <a:tab pos="457200" algn="l"/>
              </a:tabLst>
            </a:pPr>
            <a:r>
              <a:rPr lang="cs-CZ" sz="2400" b="1" kern="100" dirty="0">
                <a:ea typeface="Aptos" panose="020B0004020202020204" pitchFamily="34" charset="0"/>
                <a:cs typeface="Times New Roman" panose="02020603050405020304" pitchFamily="18" charset="0"/>
              </a:rPr>
              <a:t>Virtuální tutoři (výukoví asistenti): </a:t>
            </a:r>
          </a:p>
          <a:p>
            <a:pPr lvl="1">
              <a:tabLst>
                <a:tab pos="457200" algn="l"/>
              </a:tabLst>
            </a:pPr>
            <a:r>
              <a:rPr lang="cs-CZ" kern="100" dirty="0">
                <a:ea typeface="Aptos" panose="020B0004020202020204" pitchFamily="34" charset="0"/>
                <a:cs typeface="Times New Roman" panose="02020603050405020304" pitchFamily="18" charset="0"/>
              </a:rPr>
              <a:t>Poskytují podporu a pomoc studentům mimo vyučovací hodiny. </a:t>
            </a:r>
          </a:p>
          <a:p>
            <a:pPr lvl="1">
              <a:tabLst>
                <a:tab pos="457200" algn="l"/>
              </a:tabLst>
            </a:pPr>
            <a:r>
              <a:rPr lang="cs-CZ" dirty="0"/>
              <a:t>Např. </a:t>
            </a:r>
            <a:r>
              <a:rPr lang="cs-CZ" b="1" dirty="0" err="1">
                <a:hlinkClick r:id="rId4"/>
              </a:rPr>
              <a:t>Socratic</a:t>
            </a:r>
            <a:r>
              <a:rPr lang="cs-CZ" dirty="0"/>
              <a:t> (odpovídání na otázky z různých předmětů</a:t>
            </a:r>
            <a:r>
              <a:rPr lang="cs-CZ" kern="100" dirty="0">
                <a:ea typeface="Aptos" panose="020B0004020202020204" pitchFamily="34" charset="0"/>
                <a:cs typeface="Times New Roman" panose="02020603050405020304" pitchFamily="18" charset="0"/>
              </a:rPr>
              <a:t>)</a:t>
            </a:r>
          </a:p>
          <a:p>
            <a:pPr>
              <a:tabLst>
                <a:tab pos="457200" algn="l"/>
              </a:tabLst>
            </a:pPr>
            <a:r>
              <a:rPr lang="cs-CZ" sz="2400" b="1" kern="100" dirty="0">
                <a:ea typeface="Aptos" panose="020B0004020202020204" pitchFamily="34" charset="0"/>
                <a:cs typeface="Times New Roman" panose="02020603050405020304" pitchFamily="18" charset="0"/>
              </a:rPr>
              <a:t>AI nástroje zaměřené na podporu duševního zdraví:</a:t>
            </a:r>
          </a:p>
          <a:p>
            <a:pPr lvl="1">
              <a:tabLst>
                <a:tab pos="457200" algn="l"/>
              </a:tabLst>
            </a:pPr>
            <a:r>
              <a:rPr lang="cs-CZ" kern="100" dirty="0">
                <a:ea typeface="Aptos" panose="020B0004020202020204" pitchFamily="34" charset="0"/>
                <a:cs typeface="Times New Roman" panose="02020603050405020304" pitchFamily="18" charset="0"/>
              </a:rPr>
              <a:t>Nabízejí podporu a poradenství studentům (i vyučujícím).</a:t>
            </a:r>
          </a:p>
          <a:p>
            <a:pPr lvl="1">
              <a:tabLst>
                <a:tab pos="457200" algn="l"/>
              </a:tabLst>
            </a:pPr>
            <a:r>
              <a:rPr lang="cs-CZ" kern="100" dirty="0">
                <a:ea typeface="Aptos" panose="020B0004020202020204" pitchFamily="34" charset="0"/>
                <a:cs typeface="Times New Roman" panose="02020603050405020304" pitchFamily="18" charset="0"/>
              </a:rPr>
              <a:t>Např. </a:t>
            </a:r>
            <a:r>
              <a:rPr lang="cs-CZ" b="1" kern="100" dirty="0" err="1">
                <a:ea typeface="Aptos" panose="020B0004020202020204" pitchFamily="34" charset="0"/>
                <a:cs typeface="Times New Roman" panose="02020603050405020304" pitchFamily="18" charset="0"/>
                <a:hlinkClick r:id="rId5"/>
              </a:rPr>
              <a:t>Vos.health</a:t>
            </a:r>
            <a:r>
              <a:rPr lang="cs-CZ" b="1" kern="100" dirty="0">
                <a:ea typeface="Aptos" panose="020B0004020202020204" pitchFamily="34" charset="0"/>
                <a:cs typeface="Times New Roman" panose="02020603050405020304" pitchFamily="18" charset="0"/>
              </a:rPr>
              <a:t>, </a:t>
            </a:r>
            <a:r>
              <a:rPr lang="cs-CZ" b="1" kern="100" dirty="0" err="1">
                <a:ea typeface="Aptos" panose="020B0004020202020204" pitchFamily="34" charset="0"/>
                <a:cs typeface="Times New Roman" panose="02020603050405020304" pitchFamily="18" charset="0"/>
                <a:hlinkClick r:id="rId6"/>
              </a:rPr>
              <a:t>Wysa</a:t>
            </a:r>
            <a:r>
              <a:rPr lang="cs-CZ" kern="100" dirty="0">
                <a:ea typeface="Aptos" panose="020B0004020202020204" pitchFamily="34" charset="0"/>
                <a:cs typeface="Times New Roman" panose="02020603050405020304" pitchFamily="18" charset="0"/>
              </a:rPr>
              <a:t> (duševní zdraví), </a:t>
            </a:r>
            <a:r>
              <a:rPr lang="cs-CZ" b="1" kern="100" dirty="0">
                <a:ea typeface="Aptos" panose="020B0004020202020204" pitchFamily="34" charset="0"/>
                <a:cs typeface="Times New Roman" panose="02020603050405020304" pitchFamily="18" charset="0"/>
                <a:hlinkClick r:id="rId7"/>
              </a:rPr>
              <a:t>Replika</a:t>
            </a:r>
            <a:r>
              <a:rPr lang="cs-CZ" kern="100" dirty="0">
                <a:ea typeface="Aptos" panose="020B0004020202020204" pitchFamily="34" charset="0"/>
                <a:cs typeface="Times New Roman" panose="02020603050405020304" pitchFamily="18" charset="0"/>
                <a:hlinkClick r:id="rId7"/>
              </a:rPr>
              <a:t> </a:t>
            </a:r>
            <a:r>
              <a:rPr lang="cs-CZ" kern="100" dirty="0">
                <a:ea typeface="Aptos" panose="020B0004020202020204" pitchFamily="34" charset="0"/>
                <a:cs typeface="Times New Roman" panose="02020603050405020304" pitchFamily="18" charset="0"/>
              </a:rPr>
              <a:t>(osobní přítel)</a:t>
            </a:r>
          </a:p>
        </p:txBody>
      </p:sp>
      <p:pic>
        <p:nvPicPr>
          <p:cNvPr id="8" name="Obrázek 7">
            <a:extLst>
              <a:ext uri="{FF2B5EF4-FFF2-40B4-BE49-F238E27FC236}">
                <a16:creationId xmlns:a16="http://schemas.microsoft.com/office/drawing/2014/main" id="{B0B1DCD8-B995-BDAE-6071-EE7BC1C8DA21}"/>
              </a:ext>
            </a:extLst>
          </p:cNvPr>
          <p:cNvPicPr>
            <a:picLocks noChangeAspect="1"/>
          </p:cNvPicPr>
          <p:nvPr/>
        </p:nvPicPr>
        <p:blipFill>
          <a:blip r:embed="rId8"/>
          <a:stretch>
            <a:fillRect/>
          </a:stretch>
        </p:blipFill>
        <p:spPr>
          <a:xfrm>
            <a:off x="8319345" y="0"/>
            <a:ext cx="3872655" cy="6858000"/>
          </a:xfrm>
          <a:prstGeom prst="rect">
            <a:avLst/>
          </a:prstGeom>
        </p:spPr>
      </p:pic>
    </p:spTree>
    <p:extLst>
      <p:ext uri="{BB962C8B-B14F-4D97-AF65-F5344CB8AC3E}">
        <p14:creationId xmlns:p14="http://schemas.microsoft.com/office/powerpoint/2010/main" val="42398871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8191437" cy="1243584"/>
          </a:xfrm>
        </p:spPr>
        <p:txBody>
          <a:bodyPr>
            <a:normAutofit/>
          </a:bodyPr>
          <a:lstStyle/>
          <a:p>
            <a:r>
              <a:rPr lang="cs-CZ" sz="3600" b="1" i="0" dirty="0">
                <a:solidFill>
                  <a:srgbClr val="282829"/>
                </a:solidFill>
                <a:effectLst/>
                <a:latin typeface="-apple-system"/>
              </a:rPr>
              <a:t>Generativní nástroje ve vědě a výzkumu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295798"/>
            <a:ext cx="7658860" cy="5562202"/>
          </a:xfrm>
        </p:spPr>
        <p:txBody>
          <a:bodyPr>
            <a:noAutofit/>
          </a:bodyPr>
          <a:lstStyle/>
          <a:p>
            <a:pPr>
              <a:lnSpc>
                <a:spcPct val="100000"/>
              </a:lnSpc>
              <a:spcBef>
                <a:spcPts val="0"/>
              </a:spcBef>
            </a:pPr>
            <a:r>
              <a:rPr lang="cs-CZ" sz="2400" dirty="0"/>
              <a:t>Použití AI v simulacích a při tvorbě modelů</a:t>
            </a:r>
          </a:p>
          <a:p>
            <a:pPr lvl="1">
              <a:lnSpc>
                <a:spcPct val="100000"/>
              </a:lnSpc>
              <a:spcBef>
                <a:spcPts val="0"/>
              </a:spcBef>
            </a:pPr>
            <a:r>
              <a:rPr lang="cs-CZ" dirty="0"/>
              <a:t>Predikce a analýza dat, zpracování velkých dat</a:t>
            </a:r>
          </a:p>
          <a:p>
            <a:pPr lvl="1">
              <a:lnSpc>
                <a:spcPct val="100000"/>
              </a:lnSpc>
              <a:spcBef>
                <a:spcPts val="0"/>
              </a:spcBef>
            </a:pPr>
            <a:r>
              <a:rPr lang="cs-CZ" dirty="0"/>
              <a:t>Automatizace vědeckých procesů</a:t>
            </a:r>
          </a:p>
          <a:p>
            <a:pPr>
              <a:lnSpc>
                <a:spcPct val="100000"/>
              </a:lnSpc>
              <a:spcBef>
                <a:spcPts val="0"/>
              </a:spcBef>
            </a:pPr>
            <a:r>
              <a:rPr lang="cs-CZ" sz="2400" dirty="0"/>
              <a:t>Tvorba rešerší a vědeckých přehledů (např. </a:t>
            </a:r>
            <a:r>
              <a:rPr lang="cs-CZ" sz="2400" b="1" dirty="0" err="1"/>
              <a:t>Semantic</a:t>
            </a:r>
            <a:r>
              <a:rPr lang="cs-CZ" sz="2400" b="1" dirty="0"/>
              <a:t> </a:t>
            </a:r>
            <a:r>
              <a:rPr lang="cs-CZ" sz="2400" b="1" dirty="0" err="1"/>
              <a:t>Scholar</a:t>
            </a:r>
            <a:r>
              <a:rPr lang="cs-CZ" sz="2400" b="1" dirty="0"/>
              <a:t>, </a:t>
            </a:r>
            <a:r>
              <a:rPr lang="cs-CZ" sz="2400" b="1" dirty="0" err="1"/>
              <a:t>Scite</a:t>
            </a:r>
            <a:r>
              <a:rPr lang="cs-CZ" sz="2400" b="1" dirty="0"/>
              <a:t>, </a:t>
            </a:r>
            <a:r>
              <a:rPr lang="cs-CZ" sz="2400" b="1" dirty="0" err="1"/>
              <a:t>Connected</a:t>
            </a:r>
            <a:r>
              <a:rPr lang="cs-CZ" sz="2400" b="1" dirty="0"/>
              <a:t> </a:t>
            </a:r>
            <a:r>
              <a:rPr lang="cs-CZ" sz="2400" b="1" dirty="0" err="1"/>
              <a:t>Papers</a:t>
            </a:r>
            <a:r>
              <a:rPr lang="cs-CZ" sz="2400" dirty="0"/>
              <a:t>).</a:t>
            </a:r>
          </a:p>
          <a:p>
            <a:pPr>
              <a:lnSpc>
                <a:spcPct val="100000"/>
              </a:lnSpc>
              <a:spcBef>
                <a:spcPts val="0"/>
              </a:spcBef>
            </a:pPr>
            <a:r>
              <a:rPr lang="cs-CZ" sz="2400" dirty="0"/>
              <a:t>Pomáhají vědcům lépe pochopit složité systémy, urychlují vědecké objevy.</a:t>
            </a:r>
          </a:p>
          <a:p>
            <a:pPr lvl="1">
              <a:lnSpc>
                <a:spcPct val="100000"/>
              </a:lnSpc>
              <a:spcBef>
                <a:spcPts val="0"/>
              </a:spcBef>
            </a:pPr>
            <a:endParaRPr lang="cs-CZ" dirty="0"/>
          </a:p>
          <a:p>
            <a:pPr marL="0" indent="0">
              <a:lnSpc>
                <a:spcPct val="100000"/>
              </a:lnSpc>
              <a:spcBef>
                <a:spcPts val="0"/>
              </a:spcBef>
              <a:buNone/>
            </a:pPr>
            <a:r>
              <a:rPr lang="cs-CZ" sz="2400" b="1" dirty="0" err="1">
                <a:hlinkClick r:id="rId3"/>
              </a:rPr>
              <a:t>Semantic</a:t>
            </a:r>
            <a:r>
              <a:rPr lang="cs-CZ" sz="2400" b="1" dirty="0">
                <a:hlinkClick r:id="rId3"/>
              </a:rPr>
              <a:t> </a:t>
            </a:r>
            <a:r>
              <a:rPr lang="cs-CZ" sz="2400" b="1" dirty="0" err="1">
                <a:hlinkClick r:id="rId3"/>
              </a:rPr>
              <a:t>Scholar</a:t>
            </a:r>
            <a:r>
              <a:rPr lang="cs-CZ" sz="2400" b="1" dirty="0"/>
              <a:t>:</a:t>
            </a:r>
          </a:p>
          <a:p>
            <a:pPr lvl="0">
              <a:lnSpc>
                <a:spcPct val="100000"/>
              </a:lnSpc>
              <a:spcBef>
                <a:spcPts val="0"/>
              </a:spcBef>
            </a:pPr>
            <a:r>
              <a:rPr lang="en-US" sz="2400" b="1" dirty="0"/>
              <a:t>S</a:t>
            </a:r>
            <a:r>
              <a:rPr lang="cs-CZ" sz="2400" b="1" dirty="0" err="1"/>
              <a:t>émantické</a:t>
            </a:r>
            <a:r>
              <a:rPr lang="cs-CZ" sz="2400" b="1" dirty="0"/>
              <a:t> vyhledávání</a:t>
            </a:r>
            <a:r>
              <a:rPr lang="cs-CZ" sz="2400" dirty="0"/>
              <a:t> i podle významových souvislostí</a:t>
            </a:r>
          </a:p>
          <a:p>
            <a:pPr lvl="0">
              <a:lnSpc>
                <a:spcPct val="100000"/>
              </a:lnSpc>
              <a:spcBef>
                <a:spcPts val="0"/>
              </a:spcBef>
            </a:pPr>
            <a:r>
              <a:rPr lang="cs-CZ" sz="2400" dirty="0"/>
              <a:t>Příklad dotazu: </a:t>
            </a:r>
          </a:p>
          <a:p>
            <a:pPr marL="457200" lvl="1" indent="0">
              <a:lnSpc>
                <a:spcPct val="100000"/>
              </a:lnSpc>
              <a:spcBef>
                <a:spcPts val="0"/>
              </a:spcBef>
              <a:buNone/>
            </a:pPr>
            <a:r>
              <a:rPr lang="en-US" i="1" dirty="0"/>
              <a:t>“Impact of formative assessment on student engagement in secondary school mathematics”</a:t>
            </a:r>
          </a:p>
          <a:p>
            <a:pPr lvl="2">
              <a:lnSpc>
                <a:spcPct val="100000"/>
              </a:lnSpc>
              <a:spcBef>
                <a:spcPts val="0"/>
              </a:spcBef>
            </a:pPr>
            <a:endParaRPr lang="cs-CZ" sz="1400" dirty="0"/>
          </a:p>
        </p:txBody>
      </p:sp>
      <p:pic>
        <p:nvPicPr>
          <p:cNvPr id="3" name="Obrázek 2">
            <a:extLst>
              <a:ext uri="{FF2B5EF4-FFF2-40B4-BE49-F238E27FC236}">
                <a16:creationId xmlns:a16="http://schemas.microsoft.com/office/drawing/2014/main" id="{A550F212-37E5-D79A-FA16-36EA7F703042}"/>
              </a:ext>
            </a:extLst>
          </p:cNvPr>
          <p:cNvPicPr>
            <a:picLocks noChangeAspect="1"/>
          </p:cNvPicPr>
          <p:nvPr/>
        </p:nvPicPr>
        <p:blipFill>
          <a:blip r:embed="rId4"/>
          <a:stretch>
            <a:fillRect/>
          </a:stretch>
        </p:blipFill>
        <p:spPr>
          <a:xfrm>
            <a:off x="8711118" y="0"/>
            <a:ext cx="3544836" cy="6858000"/>
          </a:xfrm>
          <a:prstGeom prst="rect">
            <a:avLst/>
          </a:prstGeom>
        </p:spPr>
      </p:pic>
    </p:spTree>
    <p:extLst>
      <p:ext uri="{BB962C8B-B14F-4D97-AF65-F5344CB8AC3E}">
        <p14:creationId xmlns:p14="http://schemas.microsoft.com/office/powerpoint/2010/main" val="281692904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9644415" cy="1243584"/>
          </a:xfrm>
        </p:spPr>
        <p:txBody>
          <a:bodyPr>
            <a:normAutofit/>
          </a:bodyPr>
          <a:lstStyle/>
          <a:p>
            <a:r>
              <a:rPr lang="cs-CZ" sz="3600" b="1" i="0" dirty="0">
                <a:solidFill>
                  <a:srgbClr val="282829"/>
                </a:solidFill>
                <a:effectLst/>
                <a:latin typeface="-apple-system"/>
              </a:rPr>
              <a:t>Generativní nástroje ve vědě a výzkumu</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295798"/>
            <a:ext cx="7107499" cy="5562202"/>
          </a:xfrm>
        </p:spPr>
        <p:txBody>
          <a:bodyPr>
            <a:noAutofit/>
          </a:bodyPr>
          <a:lstStyle/>
          <a:p>
            <a:pPr marL="0" indent="0">
              <a:lnSpc>
                <a:spcPct val="100000"/>
              </a:lnSpc>
              <a:spcBef>
                <a:spcPts val="0"/>
              </a:spcBef>
              <a:buNone/>
            </a:pPr>
            <a:r>
              <a:rPr lang="cs-CZ" sz="2400" b="1" dirty="0" err="1">
                <a:hlinkClick r:id="rId3"/>
              </a:rPr>
              <a:t>Connected</a:t>
            </a:r>
            <a:r>
              <a:rPr lang="cs-CZ" sz="2400" b="1" dirty="0">
                <a:hlinkClick r:id="rId3"/>
              </a:rPr>
              <a:t> </a:t>
            </a:r>
            <a:r>
              <a:rPr lang="cs-CZ" sz="2400" b="1" dirty="0" err="1">
                <a:hlinkClick r:id="rId3"/>
              </a:rPr>
              <a:t>papers</a:t>
            </a:r>
            <a:endParaRPr lang="cs-CZ" sz="2400" b="1" dirty="0"/>
          </a:p>
          <a:p>
            <a:pPr>
              <a:lnSpc>
                <a:spcPct val="100000"/>
              </a:lnSpc>
              <a:spcBef>
                <a:spcPts val="0"/>
              </a:spcBef>
            </a:pPr>
            <a:r>
              <a:rPr lang="cs-CZ" sz="2400" dirty="0"/>
              <a:t>Vizualizuje síť vědeckých článků nejen podle citací, ale i podobnosti obsahu</a:t>
            </a:r>
          </a:p>
          <a:p>
            <a:pPr>
              <a:lnSpc>
                <a:spcPct val="100000"/>
              </a:lnSpc>
              <a:spcBef>
                <a:spcPts val="0"/>
              </a:spcBef>
            </a:pPr>
            <a:r>
              <a:rPr lang="cs-CZ" sz="2400" dirty="0"/>
              <a:t>Příklad dotazu: </a:t>
            </a:r>
          </a:p>
          <a:p>
            <a:pPr marL="457200" lvl="1" indent="0">
              <a:lnSpc>
                <a:spcPct val="100000"/>
              </a:lnSpc>
              <a:spcBef>
                <a:spcPts val="0"/>
              </a:spcBef>
              <a:buNone/>
            </a:pPr>
            <a:r>
              <a:rPr lang="en-US" i="1" dirty="0"/>
              <a:t>“Influence of project-based learning on critical thinking skills in higher education”</a:t>
            </a:r>
          </a:p>
          <a:p>
            <a:pPr marL="0" indent="0">
              <a:lnSpc>
                <a:spcPct val="100000"/>
              </a:lnSpc>
              <a:spcBef>
                <a:spcPts val="0"/>
              </a:spcBef>
              <a:buNone/>
            </a:pPr>
            <a:r>
              <a:rPr lang="en-US" sz="2400" b="1" dirty="0" err="1">
                <a:hlinkClick r:id="rId4"/>
              </a:rPr>
              <a:t>Scite</a:t>
            </a:r>
            <a:r>
              <a:rPr lang="cs-CZ" sz="2400" b="1" dirty="0"/>
              <a:t> </a:t>
            </a:r>
          </a:p>
          <a:p>
            <a:pPr>
              <a:lnSpc>
                <a:spcPct val="100000"/>
              </a:lnSpc>
              <a:spcBef>
                <a:spcPts val="0"/>
              </a:spcBef>
            </a:pPr>
            <a:r>
              <a:rPr lang="cs-CZ" sz="2400" dirty="0"/>
              <a:t>Vyhledává a analyzuje články, vytváří rešerše, nalezne články co dané výsledky potvrzují nebo vyvracejí, poskytuje hlubší kontext ohledně kvality článků </a:t>
            </a:r>
          </a:p>
          <a:p>
            <a:pPr>
              <a:lnSpc>
                <a:spcPct val="100000"/>
              </a:lnSpc>
              <a:spcBef>
                <a:spcPts val="0"/>
              </a:spcBef>
            </a:pPr>
            <a:r>
              <a:rPr lang="cs-CZ" sz="2400" dirty="0"/>
              <a:t>Příklad dotazu: </a:t>
            </a:r>
          </a:p>
          <a:p>
            <a:pPr marL="457200" lvl="1" indent="0">
              <a:lnSpc>
                <a:spcPct val="100000"/>
              </a:lnSpc>
              <a:spcBef>
                <a:spcPts val="0"/>
              </a:spcBef>
              <a:buNone/>
            </a:pPr>
            <a:r>
              <a:rPr lang="en-US" i="1" dirty="0"/>
              <a:t>“Effectiveness of flipped classroom in improving student outcomes in secondary education”</a:t>
            </a:r>
            <a:endParaRPr lang="cs-CZ" i="1" dirty="0"/>
          </a:p>
        </p:txBody>
      </p:sp>
      <p:pic>
        <p:nvPicPr>
          <p:cNvPr id="8" name="Obrázek 7">
            <a:extLst>
              <a:ext uri="{FF2B5EF4-FFF2-40B4-BE49-F238E27FC236}">
                <a16:creationId xmlns:a16="http://schemas.microsoft.com/office/drawing/2014/main" id="{0D29C670-76BF-A1BE-9842-8E987F9DBAA1}"/>
              </a:ext>
            </a:extLst>
          </p:cNvPr>
          <p:cNvPicPr>
            <a:picLocks noChangeAspect="1"/>
          </p:cNvPicPr>
          <p:nvPr/>
        </p:nvPicPr>
        <p:blipFill>
          <a:blip r:embed="rId5"/>
          <a:stretch>
            <a:fillRect/>
          </a:stretch>
        </p:blipFill>
        <p:spPr>
          <a:xfrm>
            <a:off x="7454163" y="1365316"/>
            <a:ext cx="4825853" cy="4245400"/>
          </a:xfrm>
          <a:prstGeom prst="rect">
            <a:avLst/>
          </a:prstGeom>
        </p:spPr>
      </p:pic>
      <p:sp>
        <p:nvSpPr>
          <p:cNvPr id="10" name="TextovéPole 9">
            <a:extLst>
              <a:ext uri="{FF2B5EF4-FFF2-40B4-BE49-F238E27FC236}">
                <a16:creationId xmlns:a16="http://schemas.microsoft.com/office/drawing/2014/main" id="{2E8D9C8F-2F3B-0640-2456-3D667D113541}"/>
              </a:ext>
            </a:extLst>
          </p:cNvPr>
          <p:cNvSpPr txBox="1"/>
          <p:nvPr/>
        </p:nvSpPr>
        <p:spPr>
          <a:xfrm>
            <a:off x="7494054" y="1488134"/>
            <a:ext cx="2806346" cy="369332"/>
          </a:xfrm>
          <a:prstGeom prst="rect">
            <a:avLst/>
          </a:prstGeom>
          <a:noFill/>
        </p:spPr>
        <p:txBody>
          <a:bodyPr wrap="none" rtlCol="0">
            <a:spAutoFit/>
          </a:bodyPr>
          <a:lstStyle/>
          <a:p>
            <a:r>
              <a:rPr lang="cs-CZ" dirty="0"/>
              <a:t>www.connectedpapers.com</a:t>
            </a:r>
          </a:p>
        </p:txBody>
      </p:sp>
    </p:spTree>
    <p:extLst>
      <p:ext uri="{BB962C8B-B14F-4D97-AF65-F5344CB8AC3E}">
        <p14:creationId xmlns:p14="http://schemas.microsoft.com/office/powerpoint/2010/main" val="248697083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8646" y="398462"/>
            <a:ext cx="10655956" cy="1243584"/>
          </a:xfrm>
        </p:spPr>
        <p:txBody>
          <a:bodyPr>
            <a:normAutofit/>
          </a:bodyPr>
          <a:lstStyle/>
          <a:p>
            <a:r>
              <a:rPr lang="cs-CZ" sz="3600" b="1" dirty="0">
                <a:solidFill>
                  <a:srgbClr val="282829"/>
                </a:solidFill>
                <a:latin typeface="-apple-system"/>
              </a:rPr>
              <a:t>Základní AI nástroj dnešní doby - </a:t>
            </a:r>
            <a:r>
              <a:rPr lang="cs-CZ" sz="3600" b="1" dirty="0" err="1">
                <a:solidFill>
                  <a:srgbClr val="282829"/>
                </a:solidFill>
                <a:latin typeface="-apple-system"/>
              </a:rPr>
              <a:t>chatbot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28282"/>
            <a:ext cx="11102269" cy="5562202"/>
          </a:xfrm>
        </p:spPr>
        <p:txBody>
          <a:bodyPr>
            <a:noAutofit/>
          </a:bodyPr>
          <a:lstStyle/>
          <a:p>
            <a:pPr marL="342900" indent="-342900"/>
            <a:r>
              <a:rPr lang="cs-CZ" b="1" dirty="0"/>
              <a:t>Chatbot</a:t>
            </a:r>
            <a:r>
              <a:rPr lang="cs-CZ" sz="2400" b="1" dirty="0"/>
              <a:t>:</a:t>
            </a:r>
          </a:p>
          <a:p>
            <a:pPr marL="800100" lvl="1" indent="-342900"/>
            <a:r>
              <a:rPr lang="cs-CZ" dirty="0"/>
              <a:t>AI program, který simuluje konverzaci s uživateli v přirozeném jazyce. </a:t>
            </a:r>
          </a:p>
          <a:p>
            <a:pPr marL="800100" lvl="1" indent="-342900"/>
            <a:r>
              <a:rPr lang="cs-CZ" dirty="0"/>
              <a:t>Může odpovídat na otázky, poskytovat informace a automatizovaně vést dialogy.</a:t>
            </a:r>
          </a:p>
          <a:p>
            <a:pPr lvl="2">
              <a:lnSpc>
                <a:spcPct val="100000"/>
              </a:lnSpc>
              <a:spcBef>
                <a:spcPts val="0"/>
              </a:spcBef>
            </a:pPr>
            <a:endParaRPr lang="cs-CZ" sz="1400" dirty="0"/>
          </a:p>
        </p:txBody>
      </p:sp>
      <p:pic>
        <p:nvPicPr>
          <p:cNvPr id="4" name="Obrázek 3">
            <a:extLst>
              <a:ext uri="{FF2B5EF4-FFF2-40B4-BE49-F238E27FC236}">
                <a16:creationId xmlns:a16="http://schemas.microsoft.com/office/drawing/2014/main" id="{5C55D179-D11E-461C-BD57-5EF365897BDB}"/>
              </a:ext>
            </a:extLst>
          </p:cNvPr>
          <p:cNvPicPr>
            <a:picLocks noChangeAspect="1"/>
          </p:cNvPicPr>
          <p:nvPr/>
        </p:nvPicPr>
        <p:blipFill>
          <a:blip r:embed="rId3"/>
          <a:stretch>
            <a:fillRect/>
          </a:stretch>
        </p:blipFill>
        <p:spPr>
          <a:xfrm>
            <a:off x="567384" y="2962485"/>
            <a:ext cx="9605513" cy="3611303"/>
          </a:xfrm>
          <a:prstGeom prst="rect">
            <a:avLst/>
          </a:prstGeom>
        </p:spPr>
      </p:pic>
    </p:spTree>
    <p:extLst>
      <p:ext uri="{BB962C8B-B14F-4D97-AF65-F5344CB8AC3E}">
        <p14:creationId xmlns:p14="http://schemas.microsoft.com/office/powerpoint/2010/main" val="143600785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79785" y="52214"/>
            <a:ext cx="7671520" cy="1243584"/>
          </a:xfrm>
        </p:spPr>
        <p:txBody>
          <a:bodyPr>
            <a:normAutofit/>
          </a:bodyPr>
          <a:lstStyle/>
          <a:p>
            <a:r>
              <a:rPr lang="cs-CZ" sz="3600" b="1" dirty="0">
                <a:solidFill>
                  <a:srgbClr val="282829"/>
                </a:solidFill>
                <a:latin typeface="-apple-system"/>
              </a:rPr>
              <a:t>Nejznámější </a:t>
            </a:r>
            <a:r>
              <a:rPr lang="cs-CZ" sz="3600" b="1" dirty="0" err="1">
                <a:solidFill>
                  <a:srgbClr val="282829"/>
                </a:solidFill>
                <a:latin typeface="-apple-system"/>
              </a:rPr>
              <a:t>chatbot</a:t>
            </a:r>
            <a:r>
              <a:rPr lang="en-US" sz="3600" b="1" dirty="0">
                <a:solidFill>
                  <a:srgbClr val="282829"/>
                </a:solidFill>
                <a:latin typeface="-apple-system"/>
              </a:rPr>
              <a:t>y</a:t>
            </a:r>
            <a:r>
              <a:rPr lang="cs-CZ" sz="3600" b="1" dirty="0">
                <a:solidFill>
                  <a:srgbClr val="282829"/>
                </a:solidFill>
                <a:latin typeface="-apple-system"/>
              </a:rPr>
              <a:t> nad jazykovými modely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821982" cy="5562202"/>
          </a:xfrm>
        </p:spPr>
        <p:txBody>
          <a:bodyPr>
            <a:noAutofit/>
          </a:bodyPr>
          <a:lstStyle/>
          <a:p>
            <a:pPr marL="342900" indent="-342900"/>
            <a:r>
              <a:rPr lang="cs-CZ" sz="2400" b="1" dirty="0" err="1"/>
              <a:t>ChatGPT</a:t>
            </a:r>
            <a:r>
              <a:rPr lang="cs-CZ" sz="2400" b="1" dirty="0"/>
              <a:t>: </a:t>
            </a:r>
            <a:r>
              <a:rPr lang="cs-CZ" sz="2400" dirty="0">
                <a:hlinkClick r:id="rId3"/>
              </a:rPr>
              <a:t>https://chatgpt.com/</a:t>
            </a:r>
            <a:endParaRPr lang="cs-CZ" sz="2400" dirty="0"/>
          </a:p>
          <a:p>
            <a:pPr marL="800100" lvl="1" indent="-342900"/>
            <a:r>
              <a:rPr lang="cs-CZ" dirty="0"/>
              <a:t>Přehled o licencích: </a:t>
            </a:r>
            <a:r>
              <a:rPr lang="cs-CZ" dirty="0">
                <a:hlinkClick r:id="rId4"/>
              </a:rPr>
              <a:t>https://openai.com/chatgpt/pricing/</a:t>
            </a:r>
            <a:endParaRPr lang="cs-CZ" dirty="0"/>
          </a:p>
          <a:p>
            <a:pPr marL="800100" lvl="1" indent="-342900"/>
            <a:r>
              <a:rPr lang="cs-CZ" dirty="0"/>
              <a:t>Aktuálně různé verze jazykových modelů:</a:t>
            </a:r>
          </a:p>
          <a:p>
            <a:pPr marL="1257300" lvl="2" indent="-342900"/>
            <a:r>
              <a:rPr lang="cs-CZ" sz="2400" dirty="0"/>
              <a:t>GPT-4, GPT-4o (rychlejší, o … omni)</a:t>
            </a:r>
          </a:p>
          <a:p>
            <a:pPr marL="1257300" lvl="2" indent="-342900"/>
            <a:r>
              <a:rPr lang="cs-CZ" sz="2400" dirty="0"/>
              <a:t>GPT-4o mini (odlehčená verze), GPT-4o </a:t>
            </a:r>
            <a:r>
              <a:rPr lang="cs-CZ" sz="2400" dirty="0" err="1"/>
              <a:t>with</a:t>
            </a:r>
            <a:r>
              <a:rPr lang="cs-CZ" sz="2400" dirty="0"/>
              <a:t> </a:t>
            </a:r>
            <a:r>
              <a:rPr lang="cs-CZ" sz="2400" dirty="0" err="1"/>
              <a:t>canvas</a:t>
            </a:r>
            <a:endParaRPr lang="cs-CZ" sz="2400" dirty="0"/>
          </a:p>
          <a:p>
            <a:pPr marL="1257300" lvl="2" indent="-342900"/>
            <a:r>
              <a:rPr lang="cs-CZ" sz="2400" dirty="0"/>
              <a:t>GPT-4o1-preview</a:t>
            </a:r>
          </a:p>
          <a:p>
            <a:pPr marL="342900" indent="-342900"/>
            <a:r>
              <a:rPr lang="cs-CZ" sz="2400" b="1" dirty="0"/>
              <a:t>Microsoft 365 </a:t>
            </a:r>
            <a:r>
              <a:rPr lang="cs-CZ" sz="2400" b="1" dirty="0" err="1"/>
              <a:t>Copilot</a:t>
            </a:r>
            <a:r>
              <a:rPr lang="cs-CZ" sz="2400" b="1" dirty="0"/>
              <a:t> (M365 Chat) </a:t>
            </a:r>
            <a:r>
              <a:rPr lang="cs-CZ" sz="2400" dirty="0">
                <a:hlinkClick r:id="rId5"/>
              </a:rPr>
              <a:t>https://copilot.cloud.microsoft/</a:t>
            </a:r>
            <a:endParaRPr lang="cs-CZ" sz="2400" dirty="0"/>
          </a:p>
          <a:p>
            <a:pPr marL="800100" lvl="1" indent="-342900"/>
            <a:r>
              <a:rPr lang="cs-CZ" dirty="0"/>
              <a:t>Dostupný v rámci licence ČVUT</a:t>
            </a:r>
          </a:p>
          <a:p>
            <a:pPr marL="800100" lvl="1" indent="-342900"/>
            <a:r>
              <a:rPr lang="cs-CZ" dirty="0"/>
              <a:t>Založen na modelu GPT 4, vyhledává aktuální informace</a:t>
            </a:r>
          </a:p>
          <a:p>
            <a:pPr marL="342900" indent="-342900"/>
            <a:r>
              <a:rPr lang="cs-CZ" sz="2400" b="1" dirty="0"/>
              <a:t>Google </a:t>
            </a:r>
            <a:r>
              <a:rPr lang="cs-CZ" sz="2400" b="1" dirty="0" err="1"/>
              <a:t>Gemini</a:t>
            </a:r>
            <a:r>
              <a:rPr lang="cs-CZ" sz="2400" b="1" dirty="0"/>
              <a:t>: </a:t>
            </a:r>
            <a:r>
              <a:rPr lang="cs-CZ" sz="2400" dirty="0">
                <a:hlinkClick r:id="rId6"/>
              </a:rPr>
              <a:t>https://gemini.google.com/app</a:t>
            </a:r>
            <a:endParaRPr lang="cs-CZ" sz="2400" dirty="0"/>
          </a:p>
          <a:p>
            <a:pPr marL="800100" lvl="1" indent="-342900"/>
            <a:r>
              <a:rPr lang="cs-CZ" dirty="0"/>
              <a:t>využívá vlastní jazykový model </a:t>
            </a:r>
          </a:p>
        </p:txBody>
      </p:sp>
      <p:pic>
        <p:nvPicPr>
          <p:cNvPr id="8" name="Obrázek 7">
            <a:extLst>
              <a:ext uri="{FF2B5EF4-FFF2-40B4-BE49-F238E27FC236}">
                <a16:creationId xmlns:a16="http://schemas.microsoft.com/office/drawing/2014/main" id="{0DF51F7A-B7D0-49C4-8DC7-61EE7E7ECC74}"/>
              </a:ext>
            </a:extLst>
          </p:cNvPr>
          <p:cNvPicPr>
            <a:picLocks noChangeAspect="1"/>
          </p:cNvPicPr>
          <p:nvPr/>
        </p:nvPicPr>
        <p:blipFill>
          <a:blip r:embed="rId7"/>
          <a:stretch>
            <a:fillRect/>
          </a:stretch>
        </p:blipFill>
        <p:spPr>
          <a:xfrm>
            <a:off x="8174628" y="0"/>
            <a:ext cx="4017372" cy="6858000"/>
          </a:xfrm>
          <a:prstGeom prst="rect">
            <a:avLst/>
          </a:prstGeom>
        </p:spPr>
      </p:pic>
    </p:spTree>
    <p:extLst>
      <p:ext uri="{BB962C8B-B14F-4D97-AF65-F5344CB8AC3E}">
        <p14:creationId xmlns:p14="http://schemas.microsoft.com/office/powerpoint/2010/main" val="299563140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1913" y="162931"/>
            <a:ext cx="7658859" cy="1243584"/>
          </a:xfrm>
        </p:spPr>
        <p:txBody>
          <a:bodyPr>
            <a:normAutofit/>
          </a:bodyPr>
          <a:lstStyle/>
          <a:p>
            <a:r>
              <a:rPr lang="cs-CZ" sz="3600" b="1" i="0" dirty="0">
                <a:solidFill>
                  <a:srgbClr val="282829"/>
                </a:solidFill>
                <a:effectLst/>
                <a:latin typeface="-apple-system"/>
              </a:rPr>
              <a:t>Základní AI nástroj dnešní doby - chatbot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8106699" cy="5599077"/>
          </a:xfrm>
        </p:spPr>
        <p:txBody>
          <a:bodyPr>
            <a:normAutofit/>
          </a:bodyPr>
          <a:lstStyle/>
          <a:p>
            <a:r>
              <a:rPr lang="cs-CZ" sz="2400" b="1" dirty="0"/>
              <a:t>Prompt – základ komunikace s chatbotem</a:t>
            </a:r>
          </a:p>
          <a:p>
            <a:pPr lvl="1"/>
            <a:r>
              <a:rPr lang="cs-CZ" dirty="0"/>
              <a:t>Prompt je instrukce nebo dotaz zadávaný do AI systému</a:t>
            </a:r>
          </a:p>
          <a:p>
            <a:pPr lvl="1"/>
            <a:r>
              <a:rPr lang="cs-CZ" dirty="0"/>
              <a:t>Určuje, jaký typ odpovědi nebo obsahu má být vygenerován. </a:t>
            </a:r>
          </a:p>
          <a:p>
            <a:pPr lvl="1"/>
            <a:r>
              <a:rPr lang="cs-CZ" dirty="0"/>
              <a:t>Funguje jako vstupní bod pro interakci s AI.</a:t>
            </a:r>
          </a:p>
          <a:p>
            <a:r>
              <a:rPr lang="cs-CZ" sz="2400" b="1" dirty="0"/>
              <a:t>Příklady promptů:</a:t>
            </a:r>
          </a:p>
          <a:p>
            <a:pPr lvl="1"/>
            <a:r>
              <a:rPr lang="cs-CZ" dirty="0"/>
              <a:t>    </a:t>
            </a:r>
            <a:r>
              <a:rPr lang="cs-CZ" i="1" dirty="0"/>
              <a:t>,,Jaké AI-nástroje využije ve své práci učitel?“</a:t>
            </a:r>
          </a:p>
          <a:p>
            <a:pPr lvl="1"/>
            <a:r>
              <a:rPr lang="cs-CZ" i="1" dirty="0"/>
              <a:t>    „Napiš esej o klimatických změnách.“</a:t>
            </a:r>
          </a:p>
          <a:p>
            <a:pPr lvl="1"/>
            <a:r>
              <a:rPr lang="cs-CZ" i="1" dirty="0"/>
              <a:t>    „Vytvoř mi seznam mých úkolů pro dnešní den.“</a:t>
            </a:r>
          </a:p>
          <a:p>
            <a:pPr lvl="1"/>
            <a:r>
              <a:rPr lang="cs-CZ" i="1" dirty="0"/>
              <a:t>    „Generuj obrázek západu slunce nad horami.“</a:t>
            </a:r>
          </a:p>
          <a:p>
            <a:pPr lvl="1"/>
            <a:r>
              <a:rPr lang="cs-CZ" i="1" dirty="0"/>
              <a:t>    „Pomoz mi pochopit tento technický dokument.“</a:t>
            </a:r>
          </a:p>
          <a:p>
            <a:pPr lvl="1"/>
            <a:r>
              <a:rPr lang="cs-CZ" i="1" dirty="0"/>
              <a:t>    „Co je zobrazené na této fotografii?“</a:t>
            </a:r>
          </a:p>
          <a:p>
            <a:pPr lvl="1"/>
            <a:r>
              <a:rPr lang="cs-CZ" i="1" dirty="0"/>
              <a:t>    ,,Vytvoř mi prezentaci z přiložených dokumentů.“</a:t>
            </a:r>
          </a:p>
          <a:p>
            <a:pPr marL="457200" lvl="1" indent="0">
              <a:buNone/>
            </a:pPr>
            <a:r>
              <a:rPr lang="cs-CZ" dirty="0">
                <a:hlinkClick r:id="rId3"/>
              </a:rPr>
              <a:t>https://chatgpt.com/</a:t>
            </a:r>
            <a:r>
              <a:rPr lang="cs-CZ" dirty="0"/>
              <a:t>   </a:t>
            </a:r>
            <a:r>
              <a:rPr lang="cs-CZ" dirty="0">
                <a:hlinkClick r:id="rId4"/>
              </a:rPr>
              <a:t>https://copilot.cloud.microsoft/</a:t>
            </a:r>
            <a:endParaRPr lang="cs-CZ" dirty="0"/>
          </a:p>
          <a:p>
            <a:pPr marL="914400" lvl="2" indent="0">
              <a:buNone/>
            </a:pPr>
            <a:endParaRPr lang="cs-CZ" dirty="0"/>
          </a:p>
          <a:p>
            <a:pPr lvl="1"/>
            <a:endParaRPr lang="cs-CZ" dirty="0"/>
          </a:p>
          <a:p>
            <a:pPr lvl="1"/>
            <a:endParaRPr lang="cs-CZ" dirty="0"/>
          </a:p>
        </p:txBody>
      </p:sp>
      <p:pic>
        <p:nvPicPr>
          <p:cNvPr id="3" name="Obrázek 2">
            <a:extLst>
              <a:ext uri="{FF2B5EF4-FFF2-40B4-BE49-F238E27FC236}">
                <a16:creationId xmlns:a16="http://schemas.microsoft.com/office/drawing/2014/main" id="{F2B3CA0B-1B10-0086-0AE8-EB6EABDCC011}"/>
              </a:ext>
            </a:extLst>
          </p:cNvPr>
          <p:cNvPicPr>
            <a:picLocks noChangeAspect="1"/>
          </p:cNvPicPr>
          <p:nvPr/>
        </p:nvPicPr>
        <p:blipFill>
          <a:blip r:embed="rId5"/>
          <a:stretch>
            <a:fillRect/>
          </a:stretch>
        </p:blipFill>
        <p:spPr>
          <a:xfrm>
            <a:off x="8174628" y="0"/>
            <a:ext cx="4017372" cy="6858000"/>
          </a:xfrm>
          <a:prstGeom prst="rect">
            <a:avLst/>
          </a:prstGeom>
        </p:spPr>
      </p:pic>
    </p:spTree>
    <p:extLst>
      <p:ext uri="{BB962C8B-B14F-4D97-AF65-F5344CB8AC3E}">
        <p14:creationId xmlns:p14="http://schemas.microsoft.com/office/powerpoint/2010/main" val="407302478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79850" y="410255"/>
            <a:ext cx="7470847" cy="1243584"/>
          </a:xfrm>
        </p:spPr>
        <p:txBody>
          <a:bodyPr>
            <a:normAutofit/>
          </a:bodyPr>
          <a:lstStyle/>
          <a:p>
            <a:r>
              <a:rPr lang="cs-CZ" sz="3600" b="1" dirty="0">
                <a:latin typeface="Calibri" panose="020F0502020204030204" pitchFamily="34" charset="0"/>
                <a:ea typeface="Calibri" panose="020F0502020204030204" pitchFamily="34" charset="0"/>
              </a:rPr>
              <a:t>Workshopy k využívání umělé inteligence v práci učitele </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916758" cy="51269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cs-CZ" b="1" dirty="0"/>
              <a:t>První workshop (dnes): </a:t>
            </a:r>
          </a:p>
          <a:p>
            <a:pPr lvl="1"/>
            <a:r>
              <a:rPr lang="cs-CZ" i="1" dirty="0"/>
              <a:t>Základní koncepty a principy umělé inteligence (AI) a strojového učení (ML) a jejich potenciál pro výuku.</a:t>
            </a:r>
          </a:p>
          <a:p>
            <a:pPr lvl="1"/>
            <a:r>
              <a:rPr lang="cs-CZ" dirty="0"/>
              <a:t>Potenciál AI pro výuku a přehled možného využití.</a:t>
            </a:r>
          </a:p>
          <a:p>
            <a:pPr marL="514350" indent="-514350">
              <a:buFont typeface="+mj-lt"/>
              <a:buAutoNum type="arabicPeriod"/>
            </a:pPr>
            <a:r>
              <a:rPr lang="cs-CZ" b="1" dirty="0"/>
              <a:t>Druhý workshop (listopad 2024): </a:t>
            </a:r>
          </a:p>
          <a:p>
            <a:pPr lvl="1"/>
            <a:r>
              <a:rPr lang="cs-CZ" i="1" dirty="0"/>
              <a:t>Ukázka využití AI pro ulehčení a zefektivnění práce se studenty a organizace předmětu. </a:t>
            </a:r>
          </a:p>
          <a:p>
            <a:pPr lvl="1"/>
            <a:r>
              <a:rPr lang="cs-CZ" dirty="0"/>
              <a:t>Praktické ukázky konkrétních nástrojů (dle zájmu účastníků).</a:t>
            </a:r>
          </a:p>
          <a:p>
            <a:pPr marL="514350" indent="-514350">
              <a:buFont typeface="+mj-lt"/>
              <a:buAutoNum type="arabicPeriod"/>
            </a:pPr>
            <a:r>
              <a:rPr lang="cs-CZ" b="1" dirty="0"/>
              <a:t>Třetí workshop (leden nebo únor 2025): </a:t>
            </a:r>
          </a:p>
          <a:p>
            <a:pPr lvl="1"/>
            <a:r>
              <a:rPr lang="cs-CZ" i="1" dirty="0"/>
              <a:t>Zaškolení ve vybraných dostupných nástrojích AI. </a:t>
            </a:r>
          </a:p>
          <a:p>
            <a:pPr lvl="1"/>
            <a:r>
              <a:rPr lang="cs-CZ" dirty="0"/>
              <a:t>Praktická cvičení a ukázky v reálném čase.</a:t>
            </a:r>
            <a:endParaRPr lang="cs-CZ" sz="1200" b="1" dirty="0">
              <a:latin typeface="Calibri" panose="020F0502020204030204" pitchFamily="34" charset="0"/>
              <a:ea typeface="Times New Roman" panose="02020603050405020304" pitchFamily="18" charset="0"/>
            </a:endParaRPr>
          </a:p>
        </p:txBody>
      </p:sp>
      <p:pic>
        <p:nvPicPr>
          <p:cNvPr id="4" name="Obrázek 3">
            <a:extLst>
              <a:ext uri="{FF2B5EF4-FFF2-40B4-BE49-F238E27FC236}">
                <a16:creationId xmlns:a16="http://schemas.microsoft.com/office/drawing/2014/main" id="{968F687A-1FBB-468E-A440-E20D84B2FB0B}"/>
              </a:ext>
            </a:extLst>
          </p:cNvPr>
          <p:cNvPicPr>
            <a:picLocks noChangeAspect="1"/>
          </p:cNvPicPr>
          <p:nvPr/>
        </p:nvPicPr>
        <p:blipFill>
          <a:blip r:embed="rId3"/>
          <a:stretch>
            <a:fillRect/>
          </a:stretch>
        </p:blipFill>
        <p:spPr>
          <a:xfrm>
            <a:off x="8243779" y="0"/>
            <a:ext cx="3949901" cy="6858000"/>
          </a:xfrm>
          <a:prstGeom prst="rect">
            <a:avLst/>
          </a:prstGeom>
        </p:spPr>
      </p:pic>
    </p:spTree>
    <p:extLst>
      <p:ext uri="{BB962C8B-B14F-4D97-AF65-F5344CB8AC3E}">
        <p14:creationId xmlns:p14="http://schemas.microsoft.com/office/powerpoint/2010/main" val="322580658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solidFill>
                  <a:srgbClr val="282829"/>
                </a:solidFill>
                <a:latin typeface="-apple-system"/>
              </a:rPr>
              <a:t>Role </a:t>
            </a:r>
            <a:r>
              <a:rPr lang="cs-CZ" sz="3600" b="1" dirty="0" err="1">
                <a:solidFill>
                  <a:srgbClr val="282829"/>
                </a:solidFill>
                <a:latin typeface="-apple-system"/>
              </a:rPr>
              <a:t>chatbotů</a:t>
            </a:r>
            <a:r>
              <a:rPr lang="cs-CZ" sz="3600" b="1" dirty="0">
                <a:solidFill>
                  <a:srgbClr val="282829"/>
                </a:solidFill>
                <a:latin typeface="-apple-system"/>
              </a:rPr>
              <a:t> ve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130107" cy="5562202"/>
          </a:xfrm>
        </p:spPr>
        <p:txBody>
          <a:bodyPr>
            <a:noAutofit/>
          </a:bodyPr>
          <a:lstStyle/>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Podpora učení: </a:t>
            </a:r>
            <a:r>
              <a:rPr lang="cs-CZ" sz="2400" kern="100" dirty="0">
                <a:ea typeface="Aptos" panose="020B0004020202020204" pitchFamily="34" charset="0"/>
                <a:cs typeface="Times New Roman" panose="02020603050405020304" pitchFamily="18" charset="0"/>
              </a:rPr>
              <a:t>Odpovídají na dotazy studentů, vysvětlují složité koncepty, generují nápady na projekty, podporují interaktivní učení.</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Tvorba výukových materiálů: </a:t>
            </a:r>
            <a:r>
              <a:rPr lang="cs-CZ" sz="2400" kern="100" dirty="0">
                <a:ea typeface="Aptos" panose="020B0004020202020204" pitchFamily="34" charset="0"/>
                <a:cs typeface="Times New Roman" panose="02020603050405020304" pitchFamily="18" charset="0"/>
              </a:rPr>
              <a:t>Pomoc při vytváření prezentací, pracovních listů, studijních plánů, testů, osnov výuky apod.</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Snížení administrativní zátěže: </a:t>
            </a:r>
            <a:r>
              <a:rPr lang="cs-CZ" sz="2400" kern="100" dirty="0">
                <a:ea typeface="Aptos" panose="020B0004020202020204" pitchFamily="34" charset="0"/>
                <a:cs typeface="Times New Roman" panose="02020603050405020304" pitchFamily="18" charset="0"/>
              </a:rPr>
              <a:t>Pomoc s administrativnímu úkoly a plánováním výuky.</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Jazyková podpora: </a:t>
            </a:r>
            <a:r>
              <a:rPr lang="cs-CZ" sz="2400" kern="100" dirty="0">
                <a:ea typeface="Aptos" panose="020B0004020202020204" pitchFamily="34" charset="0"/>
                <a:cs typeface="Times New Roman" panose="02020603050405020304" pitchFamily="18" charset="0"/>
              </a:rPr>
              <a:t>Provádějí překlady a opravy stylu vytvářených dokumentů.</a:t>
            </a:r>
          </a:p>
          <a:p>
            <a:pPr marL="342900" indent="-342900">
              <a:lnSpc>
                <a:spcPct val="107000"/>
              </a:lnSpc>
              <a:buFont typeface="Symbol" panose="05050102010706020507" pitchFamily="18" charset="2"/>
              <a:buChar char=""/>
            </a:pPr>
            <a:r>
              <a:rPr lang="cs-CZ" sz="2400" b="1" kern="100" dirty="0">
                <a:ea typeface="Aptos" panose="020B0004020202020204" pitchFamily="34" charset="0"/>
                <a:cs typeface="Times New Roman" panose="02020603050405020304" pitchFamily="18" charset="0"/>
              </a:rPr>
              <a:t>Tvorba rešerší: </a:t>
            </a:r>
            <a:r>
              <a:rPr lang="cs-CZ" sz="2400" kern="100" dirty="0">
                <a:ea typeface="Aptos" panose="020B0004020202020204" pitchFamily="34" charset="0"/>
                <a:cs typeface="Times New Roman" panose="02020603050405020304" pitchFamily="18" charset="0"/>
              </a:rPr>
              <a:t>Pomoc při shromažďování a analýze informací pro projekty a výzkum.</a:t>
            </a:r>
          </a:p>
          <a:p>
            <a:pPr marL="0" indent="0">
              <a:lnSpc>
                <a:spcPct val="107000"/>
              </a:lnSpc>
              <a:buNone/>
            </a:pPr>
            <a:endParaRPr lang="cs-CZ" sz="2400" b="1"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388180222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err="1">
                <a:solidFill>
                  <a:srgbClr val="282829"/>
                </a:solidFill>
                <a:effectLst/>
                <a:latin typeface="-apple-system"/>
              </a:rPr>
              <a:t>Chatboti</a:t>
            </a:r>
            <a:r>
              <a:rPr lang="cs-CZ" sz="3600" b="1" i="0" dirty="0">
                <a:solidFill>
                  <a:srgbClr val="282829"/>
                </a:solidFill>
                <a:effectLst/>
                <a:latin typeface="-apple-system"/>
              </a:rPr>
              <a:t> – různé druhy: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b="1" dirty="0"/>
              <a:t>Obecní chatboti: </a:t>
            </a:r>
          </a:p>
          <a:p>
            <a:pPr lvl="1"/>
            <a:r>
              <a:rPr lang="cs-CZ" dirty="0"/>
              <a:t>široce použitelní pro různé účely, mohou odpovídat na běžné otázky.</a:t>
            </a:r>
          </a:p>
          <a:p>
            <a:pPr lvl="1"/>
            <a:r>
              <a:rPr lang="cs-CZ" dirty="0"/>
              <a:t>např. </a:t>
            </a:r>
            <a:r>
              <a:rPr lang="cs-CZ" b="1" dirty="0" err="1"/>
              <a:t>ChatGPT</a:t>
            </a:r>
            <a:r>
              <a:rPr lang="cs-CZ" b="1" dirty="0"/>
              <a:t> </a:t>
            </a:r>
            <a:r>
              <a:rPr lang="cs-CZ" dirty="0"/>
              <a:t>(</a:t>
            </a:r>
            <a:r>
              <a:rPr lang="cs-CZ" dirty="0" err="1"/>
              <a:t>OpenAI</a:t>
            </a:r>
            <a:r>
              <a:rPr lang="cs-CZ" dirty="0"/>
              <a:t>), </a:t>
            </a:r>
            <a:r>
              <a:rPr lang="cs-CZ" b="1" dirty="0" err="1"/>
              <a:t>Gemini</a:t>
            </a:r>
            <a:r>
              <a:rPr lang="cs-CZ" b="1" dirty="0"/>
              <a:t> </a:t>
            </a:r>
            <a:r>
              <a:rPr lang="cs-CZ" dirty="0"/>
              <a:t>(Google),…</a:t>
            </a:r>
          </a:p>
          <a:p>
            <a:r>
              <a:rPr lang="cs-CZ" sz="2400" b="1" dirty="0"/>
              <a:t>Virtuální osobní asistenti: </a:t>
            </a:r>
          </a:p>
          <a:p>
            <a:pPr lvl="1"/>
            <a:r>
              <a:rPr lang="cs-CZ" dirty="0"/>
              <a:t>správa zařízení a každodenních úkolů</a:t>
            </a:r>
          </a:p>
          <a:p>
            <a:pPr lvl="1"/>
            <a:r>
              <a:rPr lang="cs-CZ" dirty="0"/>
              <a:t>např. </a:t>
            </a:r>
            <a:r>
              <a:rPr lang="cs-CZ" b="1" dirty="0"/>
              <a:t>Google </a:t>
            </a:r>
            <a:r>
              <a:rPr lang="cs-CZ" b="1" dirty="0" err="1"/>
              <a:t>Assistant</a:t>
            </a:r>
            <a:r>
              <a:rPr lang="cs-CZ" dirty="0"/>
              <a:t> (multimediální asistent pro chytrá zařízení), </a:t>
            </a:r>
            <a:r>
              <a:rPr lang="cs-CZ" b="1" dirty="0"/>
              <a:t>Siri </a:t>
            </a:r>
            <a:r>
              <a:rPr lang="cs-CZ" dirty="0"/>
              <a:t>(osobní asistent pro zařízení Apple), </a:t>
            </a:r>
            <a:r>
              <a:rPr lang="cs-CZ" b="1" dirty="0"/>
              <a:t>Alexa </a:t>
            </a:r>
            <a:r>
              <a:rPr lang="cs-CZ" dirty="0"/>
              <a:t>(asistent pro chytrou domácnost od Amazonu),...</a:t>
            </a:r>
          </a:p>
          <a:p>
            <a:r>
              <a:rPr lang="cs-CZ" sz="2400" b="1" dirty="0"/>
              <a:t>Specializovaní chatboti pro konkrétní účel:</a:t>
            </a:r>
            <a:endParaRPr lang="cs-CZ" sz="2400" dirty="0"/>
          </a:p>
          <a:p>
            <a:pPr lvl="1"/>
            <a:r>
              <a:rPr lang="cs-CZ" dirty="0"/>
              <a:t>Navrženi pro specifické úkoly, jako je zákaznická podpora, programování, vzdělávání nebo zdravotnictví.</a:t>
            </a:r>
            <a:endParaRPr lang="cs-CZ" b="1"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274706990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mn-lt"/>
              </a:rPr>
              <a:t>Specializovaní chatboti</a:t>
            </a:r>
            <a:r>
              <a:rPr lang="cs-CZ" sz="3600" b="1" dirty="0">
                <a:solidFill>
                  <a:srgbClr val="282829"/>
                </a:solidFill>
                <a:latin typeface="+mn-lt"/>
              </a:rPr>
              <a:t>, AI Persony</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42691" cy="5562202"/>
          </a:xfrm>
        </p:spPr>
        <p:txBody>
          <a:bodyPr>
            <a:noAutofit/>
          </a:bodyPr>
          <a:lstStyle/>
          <a:p>
            <a:r>
              <a:rPr lang="cs-CZ" sz="2400" dirty="0"/>
              <a:t>Specializovaní chatboti využívající přizpůsobené jazykové modely pro specifické potřeby a účely.</a:t>
            </a:r>
          </a:p>
          <a:p>
            <a:pPr marL="914400" lvl="2" indent="0">
              <a:buNone/>
            </a:pPr>
            <a:r>
              <a:rPr lang="cs-CZ" sz="2400" dirty="0">
                <a:hlinkClick r:id="rId3"/>
              </a:rPr>
              <a:t>https://chatgpt.com/gpts</a:t>
            </a:r>
            <a:r>
              <a:rPr lang="cs-CZ" sz="2400" dirty="0"/>
              <a:t>     </a:t>
            </a:r>
            <a:r>
              <a:rPr lang="cs-CZ" sz="2400" dirty="0">
                <a:hlinkClick r:id="rId4"/>
              </a:rPr>
              <a:t>https://gemini.google.com/gems/view</a:t>
            </a:r>
            <a:endParaRPr lang="cs-CZ" sz="2400" dirty="0"/>
          </a:p>
          <a:p>
            <a:r>
              <a:rPr lang="cs-CZ" sz="2400" dirty="0"/>
              <a:t>V dané oblasti mají </a:t>
            </a:r>
            <a:r>
              <a:rPr lang="cs-CZ" sz="2400" b="1" dirty="0"/>
              <a:t>hlubší kontext </a:t>
            </a:r>
            <a:r>
              <a:rPr lang="cs-CZ" sz="2400" dirty="0"/>
              <a:t>než obecný model.</a:t>
            </a:r>
          </a:p>
          <a:p>
            <a:pPr lvl="1"/>
            <a:r>
              <a:rPr lang="cs-CZ" b="1" dirty="0"/>
              <a:t>zdravotní diagnostika </a:t>
            </a:r>
            <a:r>
              <a:rPr lang="cs-CZ" dirty="0"/>
              <a:t>(např. Ada </a:t>
            </a:r>
            <a:r>
              <a:rPr lang="cs-CZ" dirty="0" err="1"/>
              <a:t>Health</a:t>
            </a:r>
            <a:r>
              <a:rPr lang="cs-CZ" dirty="0"/>
              <a:t>)</a:t>
            </a:r>
          </a:p>
          <a:p>
            <a:pPr lvl="1"/>
            <a:r>
              <a:rPr lang="cs-CZ" b="1" dirty="0"/>
              <a:t>zákaznická podpora </a:t>
            </a:r>
            <a:r>
              <a:rPr lang="cs-CZ" dirty="0"/>
              <a:t>(např. </a:t>
            </a:r>
            <a:r>
              <a:rPr lang="cs-CZ" dirty="0" err="1"/>
              <a:t>Zendesk</a:t>
            </a:r>
            <a:r>
              <a:rPr lang="cs-CZ" dirty="0"/>
              <a:t> </a:t>
            </a:r>
            <a:r>
              <a:rPr lang="cs-CZ" dirty="0" err="1"/>
              <a:t>Answer</a:t>
            </a:r>
            <a:r>
              <a:rPr lang="cs-CZ" dirty="0"/>
              <a:t> Bot)</a:t>
            </a:r>
          </a:p>
          <a:p>
            <a:pPr lvl="1"/>
            <a:r>
              <a:rPr lang="cs-CZ" b="1" dirty="0"/>
              <a:t>výuka jazyků </a:t>
            </a:r>
            <a:r>
              <a:rPr lang="cs-CZ" dirty="0"/>
              <a:t>(např. </a:t>
            </a:r>
            <a:r>
              <a:rPr lang="cs-CZ" b="1" dirty="0" err="1"/>
              <a:t>Language</a:t>
            </a:r>
            <a:r>
              <a:rPr lang="cs-CZ" b="1" dirty="0"/>
              <a:t> Tutor</a:t>
            </a:r>
            <a:r>
              <a:rPr lang="cs-CZ" dirty="0"/>
              <a:t>, </a:t>
            </a:r>
            <a:r>
              <a:rPr lang="cs-CZ" b="1" dirty="0" err="1"/>
              <a:t>Duolingo</a:t>
            </a:r>
            <a:r>
              <a:rPr lang="cs-CZ" b="1" dirty="0"/>
              <a:t> Bot</a:t>
            </a:r>
            <a:r>
              <a:rPr lang="cs-CZ" dirty="0"/>
              <a:t>),</a:t>
            </a:r>
          </a:p>
          <a:p>
            <a:pPr lvl="1"/>
            <a:r>
              <a:rPr lang="cs-CZ" b="1" dirty="0"/>
              <a:t>kontrola gramatiky </a:t>
            </a:r>
            <a:r>
              <a:rPr lang="cs-CZ" dirty="0"/>
              <a:t>(např. </a:t>
            </a:r>
            <a:r>
              <a:rPr lang="cs-CZ" b="1" dirty="0" err="1"/>
              <a:t>Grammarly</a:t>
            </a:r>
            <a:r>
              <a:rPr lang="cs-CZ" dirty="0"/>
              <a:t>)</a:t>
            </a:r>
          </a:p>
          <a:p>
            <a:pPr lvl="1"/>
            <a:r>
              <a:rPr lang="cs-CZ" b="1" dirty="0"/>
              <a:t>podpora pro vývojáře </a:t>
            </a:r>
            <a:r>
              <a:rPr lang="cs-CZ" dirty="0"/>
              <a:t>(např. </a:t>
            </a:r>
            <a:r>
              <a:rPr lang="cs-CZ" b="1" dirty="0"/>
              <a:t>GitHub </a:t>
            </a:r>
            <a:r>
              <a:rPr lang="cs-CZ" b="1" dirty="0" err="1"/>
              <a:t>Copilot</a:t>
            </a:r>
            <a:r>
              <a:rPr lang="cs-CZ" dirty="0"/>
              <a:t>)</a:t>
            </a:r>
          </a:p>
          <a:p>
            <a:pPr lvl="1"/>
            <a:r>
              <a:rPr lang="cs-CZ" b="1" dirty="0"/>
              <a:t>tvorba a úprava dokumentů, prezentací </a:t>
            </a:r>
            <a:r>
              <a:rPr lang="cs-CZ" dirty="0"/>
              <a:t>(</a:t>
            </a:r>
            <a:r>
              <a:rPr lang="cs-CZ" b="1" dirty="0"/>
              <a:t>M365 </a:t>
            </a:r>
            <a:r>
              <a:rPr lang="cs-CZ" b="1" dirty="0" err="1"/>
              <a:t>Copilot</a:t>
            </a:r>
            <a:r>
              <a:rPr lang="cs-CZ" b="1" dirty="0"/>
              <a:t>)</a:t>
            </a:r>
          </a:p>
          <a:p>
            <a:pPr lvl="1"/>
            <a:r>
              <a:rPr lang="cs-CZ" b="1" dirty="0"/>
              <a:t>personalizovaná výuka </a:t>
            </a:r>
            <a:r>
              <a:rPr lang="cs-CZ" dirty="0"/>
              <a:t>(např. IBM Watson Tutor</a:t>
            </a:r>
            <a:r>
              <a:rPr lang="cs-CZ" b="1" dirty="0"/>
              <a:t>)</a:t>
            </a:r>
          </a:p>
          <a:p>
            <a:pPr lvl="1"/>
            <a:r>
              <a:rPr lang="cs-CZ" dirty="0"/>
              <a:t>řešení matematických úloh (např. </a:t>
            </a:r>
            <a:r>
              <a:rPr lang="cs-CZ" b="1" dirty="0" err="1"/>
              <a:t>Socratic</a:t>
            </a:r>
            <a:r>
              <a:rPr lang="cs-CZ" b="1" dirty="0"/>
              <a:t>, </a:t>
            </a:r>
            <a:r>
              <a:rPr lang="cs-CZ" b="1" dirty="0" err="1"/>
              <a:t>Mathaway</a:t>
            </a:r>
            <a:r>
              <a:rPr lang="cs-CZ" b="1" dirty="0"/>
              <a:t>)</a:t>
            </a:r>
            <a:endParaRPr lang="cs-CZ" dirty="0"/>
          </a:p>
          <a:p>
            <a:pPr lvl="1"/>
            <a:r>
              <a:rPr lang="cs-CZ" dirty="0"/>
              <a:t>pro konkrétní vyučované SŠ předměty (dějepis,…)</a:t>
            </a:r>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5"/>
          <a:stretch>
            <a:fillRect/>
          </a:stretch>
        </p:blipFill>
        <p:spPr>
          <a:xfrm>
            <a:off x="8173321" y="0"/>
            <a:ext cx="4017372" cy="6858000"/>
          </a:xfrm>
          <a:prstGeom prst="rect">
            <a:avLst/>
          </a:prstGeom>
        </p:spPr>
      </p:pic>
    </p:spTree>
    <p:extLst>
      <p:ext uri="{BB962C8B-B14F-4D97-AF65-F5344CB8AC3E}">
        <p14:creationId xmlns:p14="http://schemas.microsoft.com/office/powerpoint/2010/main" val="241679900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dirty="0"/>
              <a:t>Předdefinované AI persony, určené ke konkrétním účelům nebo pro konkrétní témata</a:t>
            </a:r>
          </a:p>
          <a:p>
            <a:r>
              <a:rPr lang="cs-CZ" sz="2400" b="1" dirty="0"/>
              <a:t>Personalizace: </a:t>
            </a:r>
            <a:r>
              <a:rPr lang="cs-CZ" sz="2400" dirty="0"/>
              <a:t>mohou v konverzaci zastávat konkrétní roli komunikace (např. mentor, odborník v nějaké oblasti) a chovat se jako specifická ,,osoba</a:t>
            </a:r>
            <a:r>
              <a:rPr lang="en-US" sz="2400" dirty="0"/>
              <a:t>’’ s </a:t>
            </a:r>
            <a:r>
              <a:rPr lang="en-US" sz="2400" dirty="0" err="1"/>
              <a:t>ur</a:t>
            </a:r>
            <a:r>
              <a:rPr lang="cs-CZ" sz="2400" dirty="0" err="1"/>
              <a:t>čitou</a:t>
            </a:r>
            <a:r>
              <a:rPr lang="cs-CZ" sz="2400" dirty="0"/>
              <a:t> </a:t>
            </a:r>
            <a:r>
              <a:rPr lang="pl-PL" sz="2400" dirty="0"/>
              <a:t>osobností, tónem komunikace, a dovednostmi</a:t>
            </a:r>
            <a:endParaRPr lang="cs-CZ" sz="2400" dirty="0"/>
          </a:p>
          <a:p>
            <a:r>
              <a:rPr lang="cs-CZ" sz="2400" dirty="0"/>
              <a:t>Mohou mít určenou úroveň znalostí.</a:t>
            </a:r>
          </a:p>
          <a:p>
            <a:r>
              <a:rPr lang="cs-CZ" sz="2400" b="1" dirty="0"/>
              <a:t>Široké využití ve vzdělávání</a:t>
            </a:r>
          </a:p>
          <a:p>
            <a:pPr lvl="1"/>
            <a:r>
              <a:rPr lang="cs-CZ" dirty="0">
                <a:hlinkClick r:id="rId3"/>
              </a:rPr>
              <a:t>https://chatveskole.cz/databaze-ai-asistentu/</a:t>
            </a:r>
            <a:endParaRPr lang="cs-CZ" dirty="0"/>
          </a:p>
          <a:p>
            <a:pPr lvl="1"/>
            <a:r>
              <a:rPr lang="cs-CZ" sz="2400" dirty="0">
                <a:hlinkClick r:id="rId4"/>
              </a:rPr>
              <a:t>https://chatgpt.com/gpts</a:t>
            </a:r>
            <a:r>
              <a:rPr lang="cs-CZ" dirty="0"/>
              <a:t> (</a:t>
            </a:r>
            <a:r>
              <a:rPr lang="cs-CZ" dirty="0" err="1"/>
              <a:t>Education</a:t>
            </a:r>
            <a:r>
              <a:rPr lang="cs-CZ" dirty="0"/>
              <a:t>)</a:t>
            </a:r>
          </a:p>
          <a:p>
            <a:pPr lvl="1"/>
            <a:endParaRPr lang="cs-CZ" dirty="0"/>
          </a:p>
          <a:p>
            <a:pPr lvl="1"/>
            <a:r>
              <a:rPr lang="cs-CZ" dirty="0"/>
              <a:t>Ukázka: </a:t>
            </a:r>
            <a:r>
              <a:rPr lang="cs-CZ" dirty="0">
                <a:hlinkClick r:id="rId5"/>
              </a:rPr>
              <a:t>https://chatgpt.com/g/g-tpHY1HiGh-karierni-poradce-se-zamerenim-na-matematiku</a:t>
            </a:r>
            <a:endParaRPr lang="cs-CZ" dirty="0"/>
          </a:p>
          <a:p>
            <a:pPr marL="800100" lvl="1" indent="-342900"/>
            <a:endParaRPr lang="cs-CZ" sz="2000" b="1" dirty="0">
              <a:latin typeface="+mj-lt"/>
            </a:endParaRPr>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6"/>
          <a:stretch>
            <a:fillRect/>
          </a:stretch>
        </p:blipFill>
        <p:spPr>
          <a:xfrm>
            <a:off x="8173321" y="0"/>
            <a:ext cx="4017372" cy="6858000"/>
          </a:xfrm>
          <a:prstGeom prst="rect">
            <a:avLst/>
          </a:prstGeom>
        </p:spPr>
      </p:pic>
    </p:spTree>
    <p:extLst>
      <p:ext uri="{BB962C8B-B14F-4D97-AF65-F5344CB8AC3E}">
        <p14:creationId xmlns:p14="http://schemas.microsoft.com/office/powerpoint/2010/main" val="413624908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162931"/>
            <a:ext cx="7658859" cy="1243584"/>
          </a:xfrm>
        </p:spPr>
        <p:txBody>
          <a:bodyPr>
            <a:normAutofit/>
          </a:bodyPr>
          <a:lstStyle/>
          <a:p>
            <a:r>
              <a:rPr lang="cs-CZ" sz="3600" b="1" dirty="0">
                <a:solidFill>
                  <a:srgbClr val="282829"/>
                </a:solidFill>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786767" cy="5562202"/>
          </a:xfrm>
        </p:spPr>
        <p:txBody>
          <a:bodyPr>
            <a:noAutofit/>
          </a:bodyPr>
          <a:lstStyle/>
          <a:p>
            <a:pPr lvl="1"/>
            <a:r>
              <a:rPr lang="cs-CZ" b="1" dirty="0"/>
              <a:t>Přesnější, relevantnější odpovědi</a:t>
            </a:r>
          </a:p>
          <a:p>
            <a:pPr lvl="2"/>
            <a:r>
              <a:rPr lang="cs-CZ" sz="2200" dirty="0"/>
              <a:t>na základě jasně daných zdrojů, s využitím daného názvosloví, pro stanovenou znalostní bázi apod.</a:t>
            </a:r>
            <a:endParaRPr lang="cs-CZ" sz="2200" b="1" dirty="0"/>
          </a:p>
          <a:p>
            <a:pPr lvl="1"/>
            <a:r>
              <a:rPr lang="cs-CZ" b="1" dirty="0"/>
              <a:t>Interakce na míru (personalizované učení)</a:t>
            </a:r>
            <a:r>
              <a:rPr lang="cs-CZ" dirty="0"/>
              <a:t>:</a:t>
            </a:r>
          </a:p>
          <a:p>
            <a:pPr lvl="2"/>
            <a:r>
              <a:rPr lang="cs-CZ" sz="2200" dirty="0"/>
              <a:t>Individuální vysvětlování látky, přizpůsobení tempa a stylu výuky konkrétnímu studentovi</a:t>
            </a:r>
          </a:p>
          <a:p>
            <a:pPr lvl="2"/>
            <a:r>
              <a:rPr lang="cs-CZ" sz="2200" dirty="0"/>
              <a:t>Přizpůsobení obsahu výuky na základě zájmů a výkonu studenta</a:t>
            </a:r>
          </a:p>
          <a:p>
            <a:pPr lvl="2"/>
            <a:r>
              <a:rPr lang="cs-CZ" sz="2200" b="1" kern="100" dirty="0">
                <a:ea typeface="Aptos" panose="020B0004020202020204" pitchFamily="34" charset="0"/>
                <a:cs typeface="Times New Roman" panose="02020603050405020304" pitchFamily="18" charset="0"/>
              </a:rPr>
              <a:t>Doporučení </a:t>
            </a:r>
            <a:r>
              <a:rPr lang="cs-CZ" sz="2200" kern="100" dirty="0">
                <a:ea typeface="Aptos" panose="020B0004020202020204" pitchFamily="34" charset="0"/>
                <a:cs typeface="Times New Roman" panose="02020603050405020304" pitchFamily="18" charset="0"/>
              </a:rPr>
              <a:t>relevantních učebních materiálů, zdrojů a aktivit</a:t>
            </a:r>
            <a:endParaRPr lang="cs-CZ" sz="2200" dirty="0"/>
          </a:p>
          <a:p>
            <a:pPr lvl="1"/>
            <a:r>
              <a:rPr lang="cs-CZ" b="1" kern="100" dirty="0">
                <a:ea typeface="Aptos" panose="020B0004020202020204" pitchFamily="34" charset="0"/>
                <a:cs typeface="Times New Roman" panose="02020603050405020304" pitchFamily="18" charset="0"/>
              </a:rPr>
              <a:t>Podpora studentů:</a:t>
            </a:r>
            <a:endParaRPr lang="cs-CZ" dirty="0"/>
          </a:p>
          <a:p>
            <a:pPr lvl="2"/>
            <a:r>
              <a:rPr lang="cs-CZ" sz="2200" dirty="0"/>
              <a:t>Sledování pokroků studenta, </a:t>
            </a:r>
            <a:r>
              <a:rPr lang="cs-CZ" sz="2200" dirty="0" err="1"/>
              <a:t>gamifikace</a:t>
            </a:r>
            <a:endParaRPr lang="cs-CZ" sz="2200" dirty="0"/>
          </a:p>
          <a:p>
            <a:pPr lvl="2"/>
            <a:r>
              <a:rPr lang="cs-CZ" sz="2200" dirty="0"/>
              <a:t>Okamžitá zpětná vazba</a:t>
            </a:r>
          </a:p>
          <a:p>
            <a:pPr lvl="2"/>
            <a:r>
              <a:rPr lang="cs-CZ" sz="2200" kern="100" dirty="0">
                <a:ea typeface="Aptos" panose="020B0004020202020204" pitchFamily="34" charset="0"/>
                <a:cs typeface="Times New Roman" panose="02020603050405020304" pitchFamily="18" charset="0"/>
              </a:rPr>
              <a:t>Hodnocení studentských prací, úkolů a testů</a:t>
            </a:r>
          </a:p>
          <a:p>
            <a:pPr lvl="1"/>
            <a:r>
              <a:rPr lang="cs-CZ" b="1" dirty="0"/>
              <a:t>Integrace</a:t>
            </a:r>
            <a:r>
              <a:rPr lang="cs-CZ" dirty="0"/>
              <a:t> v systémech pro řízení výuky (Moodle apod.)</a:t>
            </a:r>
          </a:p>
          <a:p>
            <a:pPr lvl="1"/>
            <a:endParaRPr lang="cs-CZ" sz="2800" dirty="0"/>
          </a:p>
          <a:p>
            <a:pPr>
              <a:lnSpc>
                <a:spcPct val="107000"/>
              </a:lnSpc>
            </a:pPr>
            <a:endParaRPr lang="cs-CZ" sz="2400"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spTree>
    <p:extLst>
      <p:ext uri="{BB962C8B-B14F-4D97-AF65-F5344CB8AC3E}">
        <p14:creationId xmlns:p14="http://schemas.microsoft.com/office/powerpoint/2010/main" val="83867723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162931"/>
            <a:ext cx="7658859" cy="1243584"/>
          </a:xfrm>
        </p:spPr>
        <p:txBody>
          <a:bodyPr>
            <a:normAutofit/>
          </a:bodyPr>
          <a:lstStyle/>
          <a:p>
            <a:r>
              <a:rPr lang="cs-CZ" sz="3600" b="1" dirty="0">
                <a:solidFill>
                  <a:srgbClr val="282829"/>
                </a:solidFill>
                <a:latin typeface="-apple-system"/>
              </a:rPr>
              <a:t>Virtuální (AI) asistenti pro podporu studentů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786767" cy="5562202"/>
          </a:xfrm>
        </p:spPr>
        <p:txBody>
          <a:bodyPr>
            <a:noAutofit/>
          </a:bodyPr>
          <a:lstStyle/>
          <a:p>
            <a:pPr marL="36000" lvl="1" indent="0">
              <a:spcBef>
                <a:spcPts val="1000"/>
              </a:spcBef>
              <a:buNone/>
            </a:pPr>
            <a:r>
              <a:rPr lang="cs-CZ" b="1" dirty="0"/>
              <a:t>Ukázky:</a:t>
            </a:r>
          </a:p>
          <a:p>
            <a:pPr marL="378900" lvl="1" indent="-342900">
              <a:spcBef>
                <a:spcPts val="1000"/>
              </a:spcBef>
            </a:pPr>
            <a:r>
              <a:rPr lang="en-US" b="1" dirty="0"/>
              <a:t>Language tutor</a:t>
            </a:r>
            <a:r>
              <a:rPr lang="cs-CZ" b="1" dirty="0"/>
              <a:t>s</a:t>
            </a:r>
            <a:r>
              <a:rPr lang="en-US" b="1" dirty="0"/>
              <a:t> </a:t>
            </a:r>
            <a:r>
              <a:rPr lang="cs-CZ" dirty="0"/>
              <a:t>(výuka jazyků)</a:t>
            </a:r>
            <a:endParaRPr lang="en-US" dirty="0"/>
          </a:p>
          <a:p>
            <a:pPr marL="836100" lvl="2" indent="-342900">
              <a:spcBef>
                <a:spcPts val="1000"/>
              </a:spcBef>
            </a:pPr>
            <a:r>
              <a:rPr lang="cs-CZ" sz="2400" dirty="0">
                <a:hlinkClick r:id="rId3"/>
              </a:rPr>
              <a:t>https://chatgpt.com/g/g-a6UA9LNaV-english-language-tutor</a:t>
            </a:r>
            <a:endParaRPr lang="cs-CZ" b="1" dirty="0"/>
          </a:p>
          <a:p>
            <a:pPr marL="378900" lvl="1" indent="-342900">
              <a:spcBef>
                <a:spcPts val="1000"/>
              </a:spcBef>
            </a:pPr>
            <a:r>
              <a:rPr lang="cs-CZ" b="1" dirty="0" err="1"/>
              <a:t>Socratic</a:t>
            </a:r>
            <a:r>
              <a:rPr lang="cs-CZ" dirty="0"/>
              <a:t> (odpovídání na otázky z různých předmětů) </a:t>
            </a:r>
          </a:p>
          <a:p>
            <a:pPr marL="36000" lvl="1" indent="0">
              <a:spcBef>
                <a:spcPts val="1000"/>
              </a:spcBef>
              <a:buNone/>
            </a:pPr>
            <a:r>
              <a:rPr lang="cs-CZ" b="1" dirty="0"/>
              <a:t>	</a:t>
            </a:r>
            <a:r>
              <a:rPr lang="cs-CZ" b="1" dirty="0">
                <a:hlinkClick r:id="rId4"/>
              </a:rPr>
              <a:t>https://socratic.org/</a:t>
            </a:r>
            <a:endParaRPr lang="cs-CZ" b="1" dirty="0"/>
          </a:p>
          <a:p>
            <a:pPr marL="378900" lvl="1" indent="-342900">
              <a:spcBef>
                <a:spcPts val="1000"/>
              </a:spcBef>
            </a:pPr>
            <a:r>
              <a:rPr lang="cs-CZ" b="1" kern="100" dirty="0" err="1">
                <a:ea typeface="Aptos" panose="020B0004020202020204" pitchFamily="34" charset="0"/>
                <a:cs typeface="Times New Roman" panose="02020603050405020304" pitchFamily="18" charset="0"/>
              </a:rPr>
              <a:t>Vos.health</a:t>
            </a:r>
            <a:r>
              <a:rPr lang="cs-CZ" b="1" kern="100" dirty="0">
                <a:ea typeface="Aptos" panose="020B0004020202020204" pitchFamily="34" charset="0"/>
                <a:cs typeface="Times New Roman" panose="02020603050405020304" pitchFamily="18" charset="0"/>
              </a:rPr>
              <a:t> </a:t>
            </a:r>
            <a:r>
              <a:rPr lang="cs-CZ" dirty="0"/>
              <a:t>(zaměření na duševní zdraví)</a:t>
            </a:r>
          </a:p>
          <a:p>
            <a:pPr marL="950400" lvl="3" indent="0">
              <a:spcBef>
                <a:spcPts val="1000"/>
              </a:spcBef>
              <a:buNone/>
            </a:pPr>
            <a:r>
              <a:rPr lang="cs-CZ" sz="2400" dirty="0">
                <a:hlinkClick r:id="rId5"/>
              </a:rPr>
              <a:t>https://vos.health/cs </a:t>
            </a:r>
            <a:endParaRPr lang="cs-CZ" sz="2400" dirty="0">
              <a:hlinkClick r:id="rId6"/>
            </a:endParaRPr>
          </a:p>
          <a:p>
            <a:pPr marL="378900" lvl="1" indent="-342900">
              <a:spcBef>
                <a:spcPts val="1000"/>
              </a:spcBef>
            </a:pPr>
            <a:r>
              <a:rPr lang="cs-CZ" b="1" dirty="0"/>
              <a:t>Replika</a:t>
            </a:r>
            <a:r>
              <a:rPr lang="cs-CZ" dirty="0"/>
              <a:t> (osobní přítel)</a:t>
            </a:r>
          </a:p>
          <a:p>
            <a:pPr marL="36000" lvl="1" indent="0">
              <a:spcBef>
                <a:spcPts val="1000"/>
              </a:spcBef>
              <a:buNone/>
            </a:pPr>
            <a:r>
              <a:rPr lang="cs-CZ" dirty="0"/>
              <a:t>	</a:t>
            </a:r>
            <a:r>
              <a:rPr lang="cs-CZ" dirty="0">
                <a:hlinkClick r:id="rId7"/>
              </a:rPr>
              <a:t>https://replika.com/</a:t>
            </a:r>
            <a:endParaRPr lang="en-US" dirty="0"/>
          </a:p>
          <a:p>
            <a:pPr marL="378900" lvl="1" indent="-342900">
              <a:spcBef>
                <a:spcPts val="1000"/>
              </a:spcBef>
            </a:pPr>
            <a:endParaRPr lang="cs-CZ" dirty="0"/>
          </a:p>
          <a:p>
            <a:pPr>
              <a:lnSpc>
                <a:spcPct val="107000"/>
              </a:lnSpc>
            </a:pPr>
            <a:endParaRPr lang="cs-CZ" sz="2400"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8"/>
          <a:stretch>
            <a:fillRect/>
          </a:stretch>
        </p:blipFill>
        <p:spPr>
          <a:xfrm>
            <a:off x="8173321" y="0"/>
            <a:ext cx="4017372" cy="6858000"/>
          </a:xfrm>
          <a:prstGeom prst="rect">
            <a:avLst/>
          </a:prstGeom>
        </p:spPr>
      </p:pic>
    </p:spTree>
    <p:extLst>
      <p:ext uri="{BB962C8B-B14F-4D97-AF65-F5344CB8AC3E}">
        <p14:creationId xmlns:p14="http://schemas.microsoft.com/office/powerpoint/2010/main" val="342798110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Virtuální (AI) asistenti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r>
              <a:rPr lang="cs-CZ" sz="2400" b="1" dirty="0"/>
              <a:t>Vytváření vlastních AI asistentů (a obecně AI Person):</a:t>
            </a:r>
          </a:p>
          <a:p>
            <a:pPr lvl="1"/>
            <a:r>
              <a:rPr lang="cs-CZ" dirty="0"/>
              <a:t>Na základě dodaných materiálů, studijních plánů</a:t>
            </a:r>
          </a:p>
        </p:txBody>
      </p:sp>
      <p:pic>
        <p:nvPicPr>
          <p:cNvPr id="6" name="Obrázek 5">
            <a:extLst>
              <a:ext uri="{FF2B5EF4-FFF2-40B4-BE49-F238E27FC236}">
                <a16:creationId xmlns:a16="http://schemas.microsoft.com/office/drawing/2014/main" id="{3E9158D1-4434-70B6-FBDB-FD6ED9D7E72A}"/>
              </a:ext>
            </a:extLst>
          </p:cNvPr>
          <p:cNvPicPr>
            <a:picLocks noChangeAspect="1"/>
          </p:cNvPicPr>
          <p:nvPr/>
        </p:nvPicPr>
        <p:blipFill>
          <a:blip r:embed="rId3"/>
          <a:stretch>
            <a:fillRect/>
          </a:stretch>
        </p:blipFill>
        <p:spPr>
          <a:xfrm>
            <a:off x="8173321" y="0"/>
            <a:ext cx="4017372" cy="6858000"/>
          </a:xfrm>
          <a:prstGeom prst="rect">
            <a:avLst/>
          </a:prstGeom>
        </p:spPr>
      </p:pic>
      <p:pic>
        <p:nvPicPr>
          <p:cNvPr id="3" name="Obrázek 2">
            <a:extLst>
              <a:ext uri="{FF2B5EF4-FFF2-40B4-BE49-F238E27FC236}">
                <a16:creationId xmlns:a16="http://schemas.microsoft.com/office/drawing/2014/main" id="{437ABDC3-116B-493B-84F5-DD103DDC40B1}"/>
              </a:ext>
            </a:extLst>
          </p:cNvPr>
          <p:cNvPicPr>
            <a:picLocks noChangeAspect="1"/>
          </p:cNvPicPr>
          <p:nvPr/>
        </p:nvPicPr>
        <p:blipFill>
          <a:blip r:embed="rId4"/>
          <a:stretch>
            <a:fillRect/>
          </a:stretch>
        </p:blipFill>
        <p:spPr>
          <a:xfrm>
            <a:off x="65315" y="2556081"/>
            <a:ext cx="8012346" cy="3844147"/>
          </a:xfrm>
          <a:prstGeom prst="rect">
            <a:avLst/>
          </a:prstGeom>
        </p:spPr>
      </p:pic>
    </p:spTree>
    <p:extLst>
      <p:ext uri="{BB962C8B-B14F-4D97-AF65-F5344CB8AC3E}">
        <p14:creationId xmlns:p14="http://schemas.microsoft.com/office/powerpoint/2010/main" val="63147549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mn-lt"/>
              </a:rPr>
              <a:t>Systémy pro řízení výuky</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658859" cy="5562202"/>
          </a:xfrm>
        </p:spPr>
        <p:txBody>
          <a:bodyPr>
            <a:noAutofit/>
          </a:bodyPr>
          <a:lstStyle/>
          <a:p>
            <a:pPr marL="342900" indent="-342900"/>
            <a:r>
              <a:rPr lang="cs-CZ" sz="2200" dirty="0"/>
              <a:t>Softwarové platformy pro správu výukových kurzů, zadávání úkolů, komunikaci se studenty, hodnocení a zpětnou vazbu</a:t>
            </a:r>
          </a:p>
          <a:p>
            <a:pPr marL="342900" indent="-342900"/>
            <a:r>
              <a:rPr lang="cs-CZ" sz="2200" dirty="0"/>
              <a:t>Některé z nich obsahují integrované AI nástroje, nebo umožňují rozšíření o pokročilé AI pluginy</a:t>
            </a:r>
          </a:p>
          <a:p>
            <a:pPr marL="1028666" lvl="1" indent="-342900"/>
            <a:r>
              <a:rPr lang="cs-CZ" sz="2200" b="1" i="1" dirty="0"/>
              <a:t>Moodle</a:t>
            </a:r>
          </a:p>
          <a:p>
            <a:pPr marL="1028666" lvl="1" indent="-342900"/>
            <a:r>
              <a:rPr lang="cs-CZ" sz="2200" b="1" i="1" dirty="0"/>
              <a:t>Google </a:t>
            </a:r>
            <a:r>
              <a:rPr lang="cs-CZ" sz="2200" b="1" i="1" dirty="0" err="1"/>
              <a:t>Classroom</a:t>
            </a:r>
            <a:endParaRPr lang="cs-CZ" sz="2200" b="1" i="1" dirty="0"/>
          </a:p>
          <a:p>
            <a:pPr marL="1028666" lvl="1" indent="-342900"/>
            <a:r>
              <a:rPr lang="cs-CZ" sz="2200" b="1" i="1" dirty="0"/>
              <a:t>Microsoft Teams</a:t>
            </a:r>
          </a:p>
          <a:p>
            <a:pPr marL="342900" indent="-342900"/>
            <a:r>
              <a:rPr lang="cs-CZ" sz="2200" dirty="0"/>
              <a:t>Jiné se zaměřují spíše na administrativní funkce, ale mohou být doplněny o externí nástroje pro plagiátorství nebo analytiku</a:t>
            </a:r>
          </a:p>
          <a:p>
            <a:pPr marL="1028666" lvl="1" indent="-342900"/>
            <a:r>
              <a:rPr lang="cs-CZ" sz="2200" b="1" i="1" dirty="0" err="1"/>
              <a:t>Edookit</a:t>
            </a:r>
            <a:r>
              <a:rPr lang="cs-CZ" sz="2200" b="1" i="1" dirty="0"/>
              <a:t>, Bakaláři, Škola online</a:t>
            </a:r>
          </a:p>
          <a:p>
            <a:pPr marL="342900" indent="-342900"/>
            <a:r>
              <a:rPr lang="cs-CZ" sz="2200" dirty="0"/>
              <a:t>Mezinárodní platformy s integrovanými AI nástroji:</a:t>
            </a:r>
          </a:p>
          <a:p>
            <a:pPr marL="1028666" lvl="1" indent="-342900"/>
            <a:r>
              <a:rPr lang="cs-CZ" sz="2200" b="1" i="1" dirty="0" err="1"/>
              <a:t>Canvas</a:t>
            </a:r>
            <a:r>
              <a:rPr lang="cs-CZ" sz="2200" b="1" i="1" dirty="0"/>
              <a:t>, </a:t>
            </a:r>
            <a:r>
              <a:rPr lang="cs-CZ" sz="2200" b="1" i="1" dirty="0" err="1"/>
              <a:t>Blackboard</a:t>
            </a:r>
            <a:r>
              <a:rPr lang="cs-CZ" sz="2200" b="1" i="1" dirty="0"/>
              <a:t>,…</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0472" y="0"/>
            <a:ext cx="4005482" cy="6858000"/>
          </a:xfrm>
          <a:prstGeom prst="rect">
            <a:avLst/>
          </a:prstGeom>
        </p:spPr>
      </p:pic>
    </p:spTree>
    <p:extLst>
      <p:ext uri="{BB962C8B-B14F-4D97-AF65-F5344CB8AC3E}">
        <p14:creationId xmlns:p14="http://schemas.microsoft.com/office/powerpoint/2010/main" val="7125138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Moodle</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dirty="0"/>
              <a:t>Open source platforma s množstvím rozšiřujících pluginů:</a:t>
            </a:r>
          </a:p>
          <a:p>
            <a:pPr marL="971516" lvl="1" indent="-285750"/>
            <a:r>
              <a:rPr lang="cs-CZ" b="1" dirty="0">
                <a:latin typeface="+mn-lt"/>
              </a:rPr>
              <a:t>Moodle Learning </a:t>
            </a:r>
            <a:r>
              <a:rPr lang="cs-CZ" b="1" dirty="0" err="1">
                <a:latin typeface="+mn-lt"/>
              </a:rPr>
              <a:t>Analytics</a:t>
            </a:r>
            <a:r>
              <a:rPr lang="cs-CZ" dirty="0">
                <a:latin typeface="+mn-lt"/>
              </a:rPr>
              <a:t> – analýza studentské aktivity a pokroku, predikce rizik (např. neúspěch, potřeba pomoci).</a:t>
            </a:r>
          </a:p>
          <a:p>
            <a:pPr marL="971516" lvl="1" indent="-285750"/>
            <a:r>
              <a:rPr lang="cs-CZ" b="1" dirty="0">
                <a:latin typeface="+mn-lt"/>
              </a:rPr>
              <a:t>Adaptivní učení</a:t>
            </a:r>
            <a:r>
              <a:rPr lang="cs-CZ" dirty="0">
                <a:latin typeface="+mn-lt"/>
              </a:rPr>
              <a:t> – </a:t>
            </a:r>
            <a:r>
              <a:rPr lang="cs-CZ" b="1" dirty="0">
                <a:latin typeface="+mn-lt"/>
              </a:rPr>
              <a:t>personalizace obsahu </a:t>
            </a:r>
            <a:r>
              <a:rPr lang="cs-CZ" dirty="0">
                <a:latin typeface="+mn-lt"/>
              </a:rPr>
              <a:t>podle individuálních potřeb studentů, na základě jejich výkonu a pokroku.</a:t>
            </a:r>
          </a:p>
          <a:p>
            <a:pPr marL="971516" lvl="1" indent="-285750"/>
            <a:r>
              <a:rPr lang="cs-CZ" b="1" dirty="0">
                <a:latin typeface="+mn-lt"/>
              </a:rPr>
              <a:t>Podpora automatického hodnocení</a:t>
            </a:r>
            <a:r>
              <a:rPr lang="cs-CZ" dirty="0">
                <a:latin typeface="+mn-lt"/>
              </a:rPr>
              <a:t> v testech a kvízech.</a:t>
            </a:r>
          </a:p>
          <a:p>
            <a:pPr marL="971516" lvl="1" indent="-285750"/>
            <a:r>
              <a:rPr lang="cs-CZ" b="1" dirty="0">
                <a:latin typeface="+mn-lt"/>
              </a:rPr>
              <a:t>Detekce plagiátů</a:t>
            </a:r>
            <a:r>
              <a:rPr lang="cs-CZ" dirty="0">
                <a:latin typeface="+mn-lt"/>
              </a:rPr>
              <a:t> v odevzdaných pracích (např. </a:t>
            </a:r>
            <a:r>
              <a:rPr lang="cs-CZ" dirty="0" err="1">
                <a:latin typeface="+mn-lt"/>
              </a:rPr>
              <a:t>Turnitin</a:t>
            </a:r>
            <a:r>
              <a:rPr lang="cs-CZ" dirty="0">
                <a:latin typeface="+mn-lt"/>
              </a:rPr>
              <a:t>).</a:t>
            </a:r>
          </a:p>
          <a:p>
            <a:pPr marL="342900" indent="-342900"/>
            <a:r>
              <a:rPr lang="cs-CZ" sz="2400" b="1" dirty="0"/>
              <a:t>Možnost rozšíření o další AI-</a:t>
            </a:r>
            <a:r>
              <a:rPr lang="cs-CZ" sz="2400" b="1" dirty="0" err="1"/>
              <a:t>driven</a:t>
            </a:r>
            <a:r>
              <a:rPr lang="cs-CZ" sz="2400" b="1" dirty="0"/>
              <a:t> nástroje</a:t>
            </a:r>
            <a:r>
              <a:rPr lang="cs-CZ" sz="2400" dirty="0"/>
              <a:t> (např. chatboty, automatické </a:t>
            </a:r>
            <a:r>
              <a:rPr lang="cs-CZ" sz="2400" b="1" dirty="0"/>
              <a:t>doporučování</a:t>
            </a:r>
            <a:r>
              <a:rPr lang="cs-CZ" sz="2400" dirty="0"/>
              <a:t> studijních materiálů).</a:t>
            </a:r>
          </a:p>
          <a:p>
            <a:pPr marL="800100" lvl="1" indent="-342900"/>
            <a:r>
              <a:rPr lang="cs-CZ" dirty="0">
                <a:hlinkClick r:id="rId3"/>
              </a:rPr>
              <a:t>https://moodle.org/plugins/</a:t>
            </a:r>
            <a:endParaRPr lang="cs-CZ" dirty="0"/>
          </a:p>
          <a:p>
            <a:pPr marL="800100" lvl="1" indent="-342900"/>
            <a:endParaRPr lang="cs-CZ" sz="2000" dirty="0"/>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4"/>
          <a:stretch>
            <a:fillRect/>
          </a:stretch>
        </p:blipFill>
        <p:spPr>
          <a:xfrm>
            <a:off x="8186518" y="0"/>
            <a:ext cx="4005482" cy="6858000"/>
          </a:xfrm>
          <a:prstGeom prst="rect">
            <a:avLst/>
          </a:prstGeom>
        </p:spPr>
      </p:pic>
    </p:spTree>
    <p:extLst>
      <p:ext uri="{BB962C8B-B14F-4D97-AF65-F5344CB8AC3E}">
        <p14:creationId xmlns:p14="http://schemas.microsoft.com/office/powerpoint/2010/main" val="332374155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Google </a:t>
            </a:r>
            <a:r>
              <a:rPr lang="cs-CZ" sz="3600" b="1" dirty="0" err="1">
                <a:latin typeface="+mn-lt"/>
              </a:rPr>
              <a:t>Classroom</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171450" indent="-171450"/>
            <a:r>
              <a:rPr lang="cs-CZ" sz="2400" b="1" dirty="0"/>
              <a:t>AI nástroje</a:t>
            </a:r>
            <a:r>
              <a:rPr lang="cs-CZ" sz="2400" dirty="0"/>
              <a:t> integrované v </a:t>
            </a:r>
            <a:r>
              <a:rPr lang="cs-CZ" sz="2400" b="1" dirty="0"/>
              <a:t>Google </a:t>
            </a:r>
            <a:r>
              <a:rPr lang="cs-CZ" sz="2400" b="1" dirty="0" err="1"/>
              <a:t>Workspace</a:t>
            </a:r>
            <a:r>
              <a:rPr lang="cs-CZ" sz="2400" dirty="0"/>
              <a:t>:</a:t>
            </a:r>
            <a:endParaRPr lang="en-US" sz="2400" dirty="0"/>
          </a:p>
          <a:p>
            <a:pPr marL="971516" lvl="1" indent="-285750"/>
            <a:r>
              <a:rPr lang="cs-CZ" b="1" dirty="0"/>
              <a:t>Google </a:t>
            </a:r>
            <a:r>
              <a:rPr lang="cs-CZ" b="1" dirty="0" err="1"/>
              <a:t>Docs</a:t>
            </a:r>
            <a:r>
              <a:rPr lang="cs-CZ" dirty="0"/>
              <a:t> – nástroje pro gramatiku, pravopis a návrhy úprav.</a:t>
            </a:r>
          </a:p>
          <a:p>
            <a:pPr marL="971516" lvl="1" indent="-285750"/>
            <a:r>
              <a:rPr lang="cs-CZ" b="1" dirty="0"/>
              <a:t>Analýza studentské aktivity</a:t>
            </a:r>
            <a:r>
              <a:rPr lang="cs-CZ" dirty="0"/>
              <a:t> a sledování postupu (umožňuje personalizovanou zpětnou vazbu).</a:t>
            </a:r>
            <a:endParaRPr lang="cs-CZ" b="1" dirty="0"/>
          </a:p>
          <a:p>
            <a:pPr marL="971516" lvl="1" indent="-285750"/>
            <a:r>
              <a:rPr lang="cs-CZ" b="1" dirty="0"/>
              <a:t>Automatické hodnocení kvízů a testů </a:t>
            </a:r>
            <a:r>
              <a:rPr lang="cs-CZ" dirty="0"/>
              <a:t>v Google </a:t>
            </a:r>
            <a:r>
              <a:rPr lang="cs-CZ" dirty="0" err="1"/>
              <a:t>Forms</a:t>
            </a:r>
            <a:r>
              <a:rPr lang="cs-CZ" dirty="0"/>
              <a:t>.</a:t>
            </a:r>
          </a:p>
          <a:p>
            <a:pPr marL="971516" lvl="1" indent="-285750"/>
            <a:r>
              <a:rPr lang="cs-CZ" b="1" dirty="0"/>
              <a:t>Google Meet</a:t>
            </a:r>
            <a:r>
              <a:rPr lang="cs-CZ" dirty="0"/>
              <a:t> – automatické titulky během videohovorů</a:t>
            </a:r>
            <a:r>
              <a:rPr lang="en-US" dirty="0"/>
              <a:t> (</a:t>
            </a:r>
            <a:r>
              <a:rPr lang="en-US" dirty="0" err="1"/>
              <a:t>podpora</a:t>
            </a:r>
            <a:r>
              <a:rPr lang="en-US" dirty="0"/>
              <a:t> student</a:t>
            </a:r>
            <a:r>
              <a:rPr lang="cs-CZ" dirty="0"/>
              <a:t>ů se speciálními potřebami</a:t>
            </a:r>
            <a:r>
              <a:rPr lang="en-US" dirty="0"/>
              <a:t>)</a:t>
            </a:r>
            <a:endParaRPr lang="cs-CZ" dirty="0"/>
          </a:p>
          <a:p>
            <a:pPr marL="971516" lvl="1" indent="-285750"/>
            <a:r>
              <a:rPr lang="cs-CZ" dirty="0"/>
              <a:t>Nástroje pro automatizaci administrativních úkolů (např. </a:t>
            </a:r>
            <a:r>
              <a:rPr lang="cs-CZ" b="1" dirty="0"/>
              <a:t>automatická organizace a třídění e-mailů</a:t>
            </a:r>
            <a:r>
              <a:rPr lang="cs-CZ" dirty="0"/>
              <a:t> v Gmailu)</a:t>
            </a:r>
          </a:p>
          <a:p>
            <a:pPr marL="285750" indent="-285750"/>
            <a:r>
              <a:rPr lang="cs-CZ" sz="2400" b="1" dirty="0"/>
              <a:t>Integrace s dalšími Google AI nástroji</a:t>
            </a:r>
            <a:r>
              <a:rPr lang="cs-CZ" sz="2400" dirty="0"/>
              <a:t> (např. </a:t>
            </a:r>
            <a:r>
              <a:rPr lang="cs-CZ" sz="2400" b="1" dirty="0"/>
              <a:t>Google </a:t>
            </a:r>
            <a:r>
              <a:rPr lang="cs-CZ" sz="2400" b="1" dirty="0" err="1"/>
              <a:t>Lens</a:t>
            </a:r>
            <a:r>
              <a:rPr lang="cs-CZ" sz="2400" b="1" dirty="0"/>
              <a:t> </a:t>
            </a:r>
            <a:r>
              <a:rPr lang="cs-CZ" sz="2400" dirty="0"/>
              <a:t>– vizuální vyhledávání, </a:t>
            </a:r>
            <a:r>
              <a:rPr lang="cs-CZ" sz="2400" b="1" dirty="0"/>
              <a:t>Smart </a:t>
            </a:r>
            <a:r>
              <a:rPr lang="cs-CZ" sz="2400" b="1" dirty="0" err="1"/>
              <a:t>Compose</a:t>
            </a:r>
            <a:r>
              <a:rPr lang="cs-CZ" sz="2400" b="1" dirty="0"/>
              <a:t> </a:t>
            </a:r>
            <a:r>
              <a:rPr lang="cs-CZ" sz="2400" dirty="0"/>
              <a:t>– automatické doplňování vět během psaní, </a:t>
            </a:r>
            <a:r>
              <a:rPr lang="cs-CZ" sz="2400" b="1" dirty="0" err="1"/>
              <a:t>SmartReply</a:t>
            </a:r>
            <a:r>
              <a:rPr lang="cs-CZ" sz="2400" dirty="0"/>
              <a:t> – automatické odpovědi).</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1287" y="0"/>
            <a:ext cx="4005482" cy="6858000"/>
          </a:xfrm>
          <a:prstGeom prst="rect">
            <a:avLst/>
          </a:prstGeom>
        </p:spPr>
      </p:pic>
    </p:spTree>
    <p:extLst>
      <p:ext uri="{BB962C8B-B14F-4D97-AF65-F5344CB8AC3E}">
        <p14:creationId xmlns:p14="http://schemas.microsoft.com/office/powerpoint/2010/main" val="344918560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5085777" cy="1243584"/>
          </a:xfrm>
        </p:spPr>
        <p:txBody>
          <a:bodyPr>
            <a:normAutofit/>
          </a:bodyPr>
          <a:lstStyle/>
          <a:p>
            <a:r>
              <a:rPr lang="cs-CZ" sz="3600" b="1" dirty="0">
                <a:latin typeface="Calibri" panose="020F0502020204030204" pitchFamily="34" charset="0"/>
                <a:ea typeface="Calibri" panose="020F0502020204030204" pitchFamily="34" charset="0"/>
              </a:rPr>
              <a:t>Co nás dnes čeká?</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8316600" cy="4706909"/>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indent="-514350">
              <a:buFont typeface="+mj-lt"/>
              <a:buAutoNum type="arabicPeriod"/>
            </a:pPr>
            <a:r>
              <a:rPr lang="cs-CZ" dirty="0"/>
              <a:t>Úvod do základních konceptů umělé inteligence (AI) a strojového učení (ML)</a:t>
            </a:r>
          </a:p>
          <a:p>
            <a:pPr marL="514350" indent="-514350">
              <a:buFont typeface="+mj-lt"/>
              <a:buAutoNum type="arabicPeriod"/>
            </a:pPr>
            <a:r>
              <a:rPr lang="cs-CZ" dirty="0"/>
              <a:t>Generativní AI a její potenciál ve vzdělávání</a:t>
            </a:r>
          </a:p>
          <a:p>
            <a:pPr lvl="1"/>
            <a:r>
              <a:rPr lang="cs-CZ" dirty="0" err="1"/>
              <a:t>Chatbot</a:t>
            </a:r>
            <a:r>
              <a:rPr lang="en-US" dirty="0"/>
              <a:t>y</a:t>
            </a:r>
            <a:r>
              <a:rPr lang="cs-CZ" dirty="0"/>
              <a:t> jako základní AI nástroje</a:t>
            </a:r>
          </a:p>
          <a:p>
            <a:pPr lvl="1"/>
            <a:r>
              <a:rPr lang="cs-CZ" dirty="0"/>
              <a:t>Další možnosti využití AI</a:t>
            </a:r>
          </a:p>
          <a:p>
            <a:pPr marL="514350" indent="-514350">
              <a:buFont typeface="+mj-lt"/>
              <a:buAutoNum type="arabicPeriod"/>
            </a:pPr>
            <a:r>
              <a:rPr lang="cs-CZ" dirty="0"/>
              <a:t>Doplňková témata:</a:t>
            </a:r>
          </a:p>
          <a:p>
            <a:pPr lvl="1"/>
            <a:r>
              <a:rPr lang="cs-CZ" dirty="0"/>
              <a:t>Prompt jako základ komunikace s AI</a:t>
            </a:r>
          </a:p>
          <a:p>
            <a:pPr lvl="1"/>
            <a:r>
              <a:rPr lang="cs-CZ" dirty="0"/>
              <a:t>Etické aspekty a rizika AI</a:t>
            </a:r>
          </a:p>
          <a:p>
            <a:pPr marL="514350" indent="-514350">
              <a:buFont typeface="+mj-lt"/>
              <a:buAutoNum type="arabicPeriod"/>
            </a:pPr>
            <a:r>
              <a:rPr lang="cs-CZ" dirty="0"/>
              <a:t>Diskuze: </a:t>
            </a:r>
          </a:p>
          <a:p>
            <a:pPr lvl="1"/>
            <a:r>
              <a:rPr lang="cs-CZ" dirty="0"/>
              <a:t>AI ve vzdělávání – možnosti a výzvy</a:t>
            </a:r>
          </a:p>
          <a:p>
            <a:pPr lvl="1"/>
            <a:r>
              <a:rPr lang="cs-CZ" dirty="0"/>
              <a:t>Co byste rádi zařadili do příštích workshopů</a:t>
            </a:r>
          </a:p>
        </p:txBody>
      </p:sp>
      <p:pic>
        <p:nvPicPr>
          <p:cNvPr id="3" name="Obrázek 2">
            <a:extLst>
              <a:ext uri="{FF2B5EF4-FFF2-40B4-BE49-F238E27FC236}">
                <a16:creationId xmlns:a16="http://schemas.microsoft.com/office/drawing/2014/main" id="{130D5975-AB29-4F77-95B7-97008C871A39}"/>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86986854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cs-CZ" sz="3600" b="1" dirty="0">
                <a:latin typeface="+mn-lt"/>
              </a:rPr>
              <a:t>Systémy pro řízení výuky – Microsoft Teams</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dirty="0">
                <a:latin typeface="+mn-lt"/>
              </a:rPr>
              <a:t>Lze použít </a:t>
            </a:r>
            <a:r>
              <a:rPr lang="cs-CZ" sz="2400" b="1" dirty="0">
                <a:latin typeface="+mn-lt"/>
              </a:rPr>
              <a:t>AI nástroje</a:t>
            </a:r>
            <a:r>
              <a:rPr lang="cs-CZ" sz="2400" dirty="0">
                <a:latin typeface="+mn-lt"/>
              </a:rPr>
              <a:t> integrované v </a:t>
            </a:r>
            <a:r>
              <a:rPr lang="cs-CZ" sz="2400" b="1" dirty="0">
                <a:latin typeface="+mn-lt"/>
              </a:rPr>
              <a:t>Microsoft 365</a:t>
            </a:r>
            <a:r>
              <a:rPr lang="cs-CZ" sz="2400" dirty="0">
                <a:latin typeface="+mn-lt"/>
              </a:rPr>
              <a:t>:</a:t>
            </a:r>
          </a:p>
          <a:p>
            <a:pPr marL="742950" lvl="1" indent="-285750"/>
            <a:r>
              <a:rPr lang="cs-CZ" b="1" dirty="0"/>
              <a:t>Automatická transkripce</a:t>
            </a:r>
            <a:r>
              <a:rPr lang="cs-CZ" dirty="0"/>
              <a:t> a titulky během videohovorů.</a:t>
            </a:r>
          </a:p>
          <a:p>
            <a:pPr marL="742950" lvl="1" indent="-285750"/>
            <a:r>
              <a:rPr lang="cs-CZ" b="1" dirty="0"/>
              <a:t>Microsoft Editor</a:t>
            </a:r>
            <a:r>
              <a:rPr lang="cs-CZ" dirty="0"/>
              <a:t> – kontrola gramatiky a vylepšení textů.</a:t>
            </a:r>
          </a:p>
          <a:p>
            <a:pPr marL="742950" lvl="1" indent="-285750"/>
            <a:r>
              <a:rPr lang="cs-CZ" b="1" dirty="0"/>
              <a:t>Analytika učení</a:t>
            </a:r>
            <a:r>
              <a:rPr lang="cs-CZ" dirty="0"/>
              <a:t> – sledování a analýza studentské aktivity.</a:t>
            </a:r>
          </a:p>
          <a:p>
            <a:pPr marL="742950" lvl="1" indent="-285750"/>
            <a:r>
              <a:rPr lang="cs-CZ" b="1" dirty="0"/>
              <a:t>Personalizovaná doporučení</a:t>
            </a:r>
            <a:r>
              <a:rPr lang="cs-CZ" dirty="0"/>
              <a:t> obsahu a materiálů pro studenty.</a:t>
            </a:r>
          </a:p>
          <a:p>
            <a:pPr marL="742950" lvl="1" indent="-285750"/>
            <a:r>
              <a:rPr lang="cs-CZ" b="1" dirty="0"/>
              <a:t>Automatizované úkoly a upozornění</a:t>
            </a:r>
            <a:r>
              <a:rPr lang="cs-CZ" dirty="0"/>
              <a:t> pomocí </a:t>
            </a:r>
            <a:r>
              <a:rPr lang="cs-CZ" dirty="0" err="1"/>
              <a:t>Power</a:t>
            </a:r>
            <a:r>
              <a:rPr lang="cs-CZ" dirty="0"/>
              <a:t> Automate.</a:t>
            </a:r>
          </a:p>
          <a:p>
            <a:pPr marL="742950" lvl="1" indent="-285750"/>
            <a:r>
              <a:rPr lang="cs-CZ" b="1" dirty="0"/>
              <a:t>Microsoft 365 </a:t>
            </a:r>
            <a:r>
              <a:rPr lang="cs-CZ" b="1" dirty="0" err="1"/>
              <a:t>Copilot</a:t>
            </a:r>
            <a:r>
              <a:rPr lang="cs-CZ" dirty="0"/>
              <a:t> – tvorba a úprava dokumentů, tabulek a prezentací</a:t>
            </a:r>
          </a:p>
          <a:p>
            <a:pPr marL="285750" indent="-285750"/>
            <a:r>
              <a:rPr lang="cs-CZ" dirty="0">
                <a:latin typeface="+mn-lt"/>
              </a:rPr>
              <a:t>M</a:t>
            </a:r>
            <a:r>
              <a:rPr lang="cs-CZ" sz="2400" dirty="0">
                <a:latin typeface="+mn-lt"/>
              </a:rPr>
              <a:t>ožnost</a:t>
            </a:r>
            <a:r>
              <a:rPr lang="cs-CZ" sz="2400" b="1" dirty="0">
                <a:latin typeface="+mn-lt"/>
              </a:rPr>
              <a:t> integrace dalších AI nástrojů</a:t>
            </a:r>
            <a:r>
              <a:rPr lang="cs-CZ" sz="2400" dirty="0">
                <a:latin typeface="+mn-lt"/>
              </a:rPr>
              <a:t> (např. </a:t>
            </a:r>
            <a:r>
              <a:rPr lang="cs-CZ" sz="2400" dirty="0" err="1">
                <a:latin typeface="+mn-lt"/>
              </a:rPr>
              <a:t>Plagiarism</a:t>
            </a:r>
            <a:r>
              <a:rPr lang="cs-CZ" sz="2400" dirty="0">
                <a:latin typeface="+mn-lt"/>
              </a:rPr>
              <a:t> </a:t>
            </a:r>
            <a:r>
              <a:rPr lang="cs-CZ" sz="2400" dirty="0" err="1">
                <a:latin typeface="+mn-lt"/>
              </a:rPr>
              <a:t>detection</a:t>
            </a:r>
            <a:r>
              <a:rPr lang="cs-CZ" sz="2400" dirty="0">
                <a:latin typeface="+mn-lt"/>
              </a:rPr>
              <a:t>).</a:t>
            </a:r>
          </a:p>
        </p:txBody>
      </p:sp>
      <p:pic>
        <p:nvPicPr>
          <p:cNvPr id="3" name="Obrázek 2">
            <a:extLst>
              <a:ext uri="{FF2B5EF4-FFF2-40B4-BE49-F238E27FC236}">
                <a16:creationId xmlns:a16="http://schemas.microsoft.com/office/drawing/2014/main" id="{D36894D8-0CDE-D5C5-C41D-EAA27173AB48}"/>
              </a:ext>
            </a:extLst>
          </p:cNvPr>
          <p:cNvPicPr>
            <a:picLocks noChangeAspect="1"/>
          </p:cNvPicPr>
          <p:nvPr/>
        </p:nvPicPr>
        <p:blipFill>
          <a:blip r:embed="rId3"/>
          <a:stretch>
            <a:fillRect/>
          </a:stretch>
        </p:blipFill>
        <p:spPr>
          <a:xfrm>
            <a:off x="8251287" y="0"/>
            <a:ext cx="4005482" cy="6858000"/>
          </a:xfrm>
          <a:prstGeom prst="rect">
            <a:avLst/>
          </a:prstGeom>
        </p:spPr>
      </p:pic>
    </p:spTree>
    <p:extLst>
      <p:ext uri="{BB962C8B-B14F-4D97-AF65-F5344CB8AC3E}">
        <p14:creationId xmlns:p14="http://schemas.microsoft.com/office/powerpoint/2010/main" val="20834156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262800" indent="0">
              <a:buNone/>
            </a:pPr>
            <a:r>
              <a:rPr lang="cs-CZ" sz="2400" b="1" dirty="0">
                <a:latin typeface="+mn-lt"/>
              </a:rPr>
              <a:t>Nástroje pro psaní dokumentů (Google </a:t>
            </a:r>
            <a:r>
              <a:rPr lang="cs-CZ" sz="2400" b="1" dirty="0" err="1">
                <a:latin typeface="+mn-lt"/>
              </a:rPr>
              <a:t>Docs</a:t>
            </a:r>
            <a:r>
              <a:rPr lang="cs-CZ" sz="2400" b="1" dirty="0">
                <a:latin typeface="+mn-lt"/>
              </a:rPr>
              <a:t>, Microsoft Word)</a:t>
            </a:r>
          </a:p>
          <a:p>
            <a:pPr marL="720000" lvl="1" indent="-457200">
              <a:spcBef>
                <a:spcPts val="1000"/>
              </a:spcBef>
            </a:pPr>
            <a:r>
              <a:rPr lang="cs-CZ" kern="100" dirty="0">
                <a:ea typeface="Aptos" panose="020B0004020202020204" pitchFamily="34" charset="0"/>
                <a:cs typeface="Times New Roman" panose="02020603050405020304" pitchFamily="18" charset="0"/>
              </a:rPr>
              <a:t>Automatická </a:t>
            </a:r>
            <a:r>
              <a:rPr lang="cs-CZ" b="1" kern="100" dirty="0">
                <a:ea typeface="Aptos" panose="020B0004020202020204" pitchFamily="34" charset="0"/>
                <a:cs typeface="Times New Roman" panose="02020603050405020304" pitchFamily="18" charset="0"/>
              </a:rPr>
              <a:t>kontrola gramatiky a pravopisu</a:t>
            </a:r>
          </a:p>
          <a:p>
            <a:pPr marL="720000" lvl="1" indent="-457200">
              <a:spcBef>
                <a:spcPts val="1000"/>
              </a:spcBef>
            </a:pPr>
            <a:r>
              <a:rPr lang="cs-CZ" kern="100" dirty="0">
                <a:ea typeface="Aptos" panose="020B0004020202020204" pitchFamily="34" charset="0"/>
                <a:cs typeface="Times New Roman" panose="02020603050405020304" pitchFamily="18" charset="0"/>
              </a:rPr>
              <a:t>Návrhy na </a:t>
            </a:r>
            <a:r>
              <a:rPr lang="cs-CZ" b="1" kern="100" dirty="0">
                <a:ea typeface="Aptos" panose="020B0004020202020204" pitchFamily="34" charset="0"/>
                <a:cs typeface="Times New Roman" panose="02020603050405020304" pitchFamily="18" charset="0"/>
              </a:rPr>
              <a:t>zlepšení stylu psaní</a:t>
            </a:r>
            <a:r>
              <a:rPr lang="cs-CZ" kern="100" dirty="0">
                <a:ea typeface="Aptos" panose="020B0004020202020204" pitchFamily="34" charset="0"/>
                <a:cs typeface="Times New Roman" panose="02020603050405020304" pitchFamily="18" charset="0"/>
              </a:rPr>
              <a:t> (zlepšení jasnosti, stručnosti a tónu textu</a:t>
            </a:r>
            <a:r>
              <a:rPr lang="en-US" kern="100" dirty="0">
                <a:ea typeface="Aptos" panose="020B0004020202020204" pitchFamily="34" charset="0"/>
                <a:cs typeface="Times New Roman" panose="02020603050405020304" pitchFamily="18" charset="0"/>
              </a:rPr>
              <a:t>)</a:t>
            </a:r>
            <a:endParaRPr lang="cs-CZ" kern="100" dirty="0">
              <a:ea typeface="Aptos" panose="020B0004020202020204" pitchFamily="34" charset="0"/>
              <a:cs typeface="Times New Roman" panose="02020603050405020304" pitchFamily="18" charset="0"/>
            </a:endParaRPr>
          </a:p>
          <a:p>
            <a:pPr marL="720000" lvl="1" indent="-457200">
              <a:spcBef>
                <a:spcPts val="1000"/>
              </a:spcBef>
            </a:pPr>
            <a:r>
              <a:rPr lang="cs-CZ" b="1" kern="100" dirty="0">
                <a:ea typeface="Aptos" panose="020B0004020202020204" pitchFamily="34" charset="0"/>
                <a:cs typeface="Times New Roman" panose="02020603050405020304" pitchFamily="18" charset="0"/>
              </a:rPr>
              <a:t>Předpovědi textu </a:t>
            </a:r>
            <a:r>
              <a:rPr lang="cs-CZ" kern="100" dirty="0">
                <a:ea typeface="Aptos" panose="020B0004020202020204" pitchFamily="34" charset="0"/>
                <a:cs typeface="Times New Roman" panose="02020603050405020304" pitchFamily="18" charset="0"/>
              </a:rPr>
              <a:t>(dokončování vět na základě předchozích slov a kontextu)</a:t>
            </a:r>
          </a:p>
          <a:p>
            <a:pPr marL="720000" lvl="1" indent="-457200">
              <a:spcBef>
                <a:spcPts val="1000"/>
              </a:spcBef>
            </a:pPr>
            <a:r>
              <a:rPr lang="cs-CZ" b="1" kern="100" dirty="0">
                <a:ea typeface="Aptos" panose="020B0004020202020204" pitchFamily="34" charset="0"/>
                <a:cs typeface="Times New Roman" panose="02020603050405020304" pitchFamily="18" charset="0"/>
              </a:rPr>
              <a:t>Automatické formátování dokumentů </a:t>
            </a:r>
            <a:r>
              <a:rPr lang="cs-CZ" kern="100" dirty="0">
                <a:ea typeface="Aptos" panose="020B0004020202020204" pitchFamily="34" charset="0"/>
                <a:cs typeface="Times New Roman" panose="02020603050405020304" pitchFamily="18" charset="0"/>
              </a:rPr>
              <a:t>(navrhují lepší strukturu a formátování dokumentů na základě obsahu)</a:t>
            </a:r>
          </a:p>
          <a:p>
            <a:pPr marL="720000" lvl="1" indent="-457200">
              <a:spcBef>
                <a:spcPts val="1000"/>
              </a:spcBef>
            </a:pPr>
            <a:r>
              <a:rPr lang="cs-CZ" b="1" kern="100" dirty="0">
                <a:ea typeface="Aptos" panose="020B0004020202020204" pitchFamily="34" charset="0"/>
                <a:cs typeface="Times New Roman" panose="02020603050405020304" pitchFamily="18" charset="0"/>
              </a:rPr>
              <a:t>Integrovaný</a:t>
            </a:r>
            <a:r>
              <a:rPr lang="cs-CZ" kern="100" dirty="0">
                <a:ea typeface="Aptos" panose="020B0004020202020204" pitchFamily="34" charset="0"/>
                <a:cs typeface="Times New Roman" panose="02020603050405020304" pitchFamily="18" charset="0"/>
              </a:rPr>
              <a:t> </a:t>
            </a:r>
            <a:r>
              <a:rPr lang="cs-CZ" b="1" kern="100" dirty="0">
                <a:ea typeface="Aptos" panose="020B0004020202020204" pitchFamily="34" charset="0"/>
                <a:cs typeface="Times New Roman" panose="02020603050405020304" pitchFamily="18" charset="0"/>
              </a:rPr>
              <a:t>chatbot pro generování obsahu</a:t>
            </a:r>
            <a:r>
              <a:rPr lang="cs-CZ" kern="100" dirty="0">
                <a:ea typeface="Aptos" panose="020B0004020202020204" pitchFamily="34" charset="0"/>
                <a:cs typeface="Times New Roman" panose="02020603050405020304" pitchFamily="18" charset="0"/>
              </a:rPr>
              <a:t> (pouze Microsoft 365)</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23619241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a:lnSpc>
                <a:spcPct val="100000"/>
              </a:lnSpc>
              <a:spcBef>
                <a:spcPts val="0"/>
              </a:spcBef>
            </a:pPr>
            <a:r>
              <a:rPr lang="cs-CZ" sz="2400" b="1" dirty="0">
                <a:latin typeface="+mn-lt"/>
              </a:rPr>
              <a:t>Nástroje pro psaní emailů (Gmail, MS Outlook)</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Chytré dokončování vět</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Generování krátkých, kontextových odpovědí na příchozí e-maily.</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Předpovědi textu (návrhy na dokončení e-mailů na základě obsahu a předchozích zpráv)</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Automatická organizace e-mailů</a:t>
            </a:r>
            <a:endParaRPr lang="cs-CZ" sz="2400" kern="100" dirty="0">
              <a:latin typeface="+mn-lt"/>
              <a:ea typeface="Aptos" panose="020B0004020202020204" pitchFamily="34" charset="0"/>
              <a:cs typeface="Times New Roman" panose="02020603050405020304" pitchFamily="18" charset="0"/>
            </a:endParaRPr>
          </a:p>
          <a:p>
            <a:pPr>
              <a:lnSpc>
                <a:spcPct val="100000"/>
              </a:lnSpc>
              <a:spcBef>
                <a:spcPts val="0"/>
              </a:spcBef>
            </a:pPr>
            <a:r>
              <a:rPr lang="cs-CZ" sz="2400" b="1" dirty="0">
                <a:latin typeface="+mn-lt"/>
              </a:rPr>
              <a:t>Nástroje pro vytváření formulářů a dotazníků (Google </a:t>
            </a:r>
            <a:r>
              <a:rPr lang="cs-CZ" sz="2400" b="1" dirty="0" err="1">
                <a:latin typeface="+mn-lt"/>
              </a:rPr>
              <a:t>Forms</a:t>
            </a:r>
            <a:r>
              <a:rPr lang="cs-CZ" sz="2400" b="1" dirty="0">
                <a:latin typeface="+mn-lt"/>
              </a:rPr>
              <a:t>)</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hodnocení kvízů a testů</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Inteligentní návrhy otázek na základě typu formuláře</a:t>
            </a:r>
          </a:p>
          <a:p>
            <a:pPr marL="800100" lvl="1" indent="-34290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Automatická analýza odpovědí, vizualizace</a:t>
            </a:r>
          </a:p>
        </p:txBody>
      </p:sp>
      <p:pic>
        <p:nvPicPr>
          <p:cNvPr id="3" name="Obrázek 2">
            <a:extLst>
              <a:ext uri="{FF2B5EF4-FFF2-40B4-BE49-F238E27FC236}">
                <a16:creationId xmlns:a16="http://schemas.microsoft.com/office/drawing/2014/main" id="{DDFA668E-EFFB-4F02-BCA8-D0A7F47EF11E}"/>
              </a:ext>
            </a:extLst>
          </p:cNvPr>
          <p:cNvPicPr>
            <a:picLocks noChangeAspect="1"/>
          </p:cNvPicPr>
          <p:nvPr/>
        </p:nvPicPr>
        <p:blipFill>
          <a:blip r:embed="rId3"/>
          <a:stretch>
            <a:fillRect/>
          </a:stretch>
        </p:blipFill>
        <p:spPr>
          <a:xfrm>
            <a:off x="8428080" y="3001384"/>
            <a:ext cx="3793011" cy="3866141"/>
          </a:xfrm>
          <a:prstGeom prst="rect">
            <a:avLst/>
          </a:prstGeom>
        </p:spPr>
      </p:pic>
      <p:pic>
        <p:nvPicPr>
          <p:cNvPr id="4" name="Obrázek 3">
            <a:extLst>
              <a:ext uri="{FF2B5EF4-FFF2-40B4-BE49-F238E27FC236}">
                <a16:creationId xmlns:a16="http://schemas.microsoft.com/office/drawing/2014/main" id="{1CCB906E-8834-4D74-844B-7687D0DCE3F4}"/>
              </a:ext>
            </a:extLst>
          </p:cNvPr>
          <p:cNvPicPr>
            <a:picLocks noChangeAspect="1"/>
          </p:cNvPicPr>
          <p:nvPr/>
        </p:nvPicPr>
        <p:blipFill>
          <a:blip r:embed="rId4"/>
          <a:stretch>
            <a:fillRect/>
          </a:stretch>
        </p:blipFill>
        <p:spPr>
          <a:xfrm>
            <a:off x="8379086" y="784724"/>
            <a:ext cx="3812913" cy="1584420"/>
          </a:xfrm>
          <a:prstGeom prst="rect">
            <a:avLst/>
          </a:prstGeom>
        </p:spPr>
      </p:pic>
    </p:spTree>
    <p:extLst>
      <p:ext uri="{BB962C8B-B14F-4D97-AF65-F5344CB8AC3E}">
        <p14:creationId xmlns:p14="http://schemas.microsoft.com/office/powerpoint/2010/main" val="244727726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a:lnSpc>
                <a:spcPct val="100000"/>
              </a:lnSpc>
              <a:spcBef>
                <a:spcPts val="0"/>
              </a:spcBef>
            </a:pPr>
            <a:r>
              <a:rPr lang="cs-CZ" sz="2400" b="1" dirty="0">
                <a:latin typeface="+mn-lt"/>
              </a:rPr>
              <a:t>Virtuální asistenti </a:t>
            </a:r>
            <a:r>
              <a:rPr lang="cs-CZ" sz="2400" dirty="0">
                <a:latin typeface="+mn-lt"/>
              </a:rPr>
              <a:t>pro </a:t>
            </a:r>
            <a:r>
              <a:rPr lang="cs-CZ" sz="2400" b="1" dirty="0">
                <a:latin typeface="+mn-lt"/>
              </a:rPr>
              <a:t>plánování schůzek</a:t>
            </a:r>
            <a:r>
              <a:rPr lang="cs-CZ" sz="2400" dirty="0">
                <a:latin typeface="+mn-lt"/>
              </a:rPr>
              <a:t>, nastavení upomínek a správu úkolů (</a:t>
            </a:r>
            <a:r>
              <a:rPr lang="cs-CZ" sz="2400" b="1" kern="100" dirty="0">
                <a:effectLst/>
                <a:latin typeface="+mn-lt"/>
                <a:ea typeface="Aptos" panose="020B0004020202020204" pitchFamily="34" charset="0"/>
                <a:cs typeface="Times New Roman" panose="02020603050405020304" pitchFamily="18" charset="0"/>
              </a:rPr>
              <a:t>Microsoft 365 </a:t>
            </a:r>
            <a:r>
              <a:rPr lang="cs-CZ" sz="2400" b="1" kern="100" dirty="0" err="1">
                <a:effectLst/>
                <a:latin typeface="+mn-lt"/>
                <a:ea typeface="Aptos" panose="020B0004020202020204" pitchFamily="34" charset="0"/>
                <a:cs typeface="Times New Roman" panose="02020603050405020304" pitchFamily="18" charset="0"/>
              </a:rPr>
              <a:t>Copilot</a:t>
            </a:r>
            <a:r>
              <a:rPr lang="cs-CZ" sz="2400" b="1" dirty="0">
                <a:latin typeface="+mn-lt"/>
              </a:rPr>
              <a:t>, Google </a:t>
            </a:r>
            <a:r>
              <a:rPr lang="cs-CZ" sz="2400" b="1" dirty="0" err="1">
                <a:latin typeface="+mn-lt"/>
              </a:rPr>
              <a:t>Assistant</a:t>
            </a:r>
            <a:r>
              <a:rPr lang="cs-CZ" sz="2400" dirty="0">
                <a:latin typeface="+mn-lt"/>
              </a:rPr>
              <a:t>)</a:t>
            </a:r>
            <a:endParaRPr lang="cs-CZ" kern="100" dirty="0">
              <a:ea typeface="Aptos" panose="020B0004020202020204" pitchFamily="34" charset="0"/>
              <a:cs typeface="Times New Roman" panose="02020603050405020304" pitchFamily="18" charset="0"/>
            </a:endParaRP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plánování úkolů dle volného času v kalendáři</a:t>
            </a:r>
            <a:endParaRPr lang="cs-CZ" b="1" dirty="0">
              <a:latin typeface="+mn-lt"/>
            </a:endParaRP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Automatické plánování schůzek na základě dostupnosti všech účastníků (Google </a:t>
            </a:r>
            <a:r>
              <a:rPr lang="cs-CZ" kern="100" dirty="0" err="1">
                <a:effectLst/>
                <a:latin typeface="+mn-lt"/>
                <a:ea typeface="Aptos" panose="020B0004020202020204" pitchFamily="34" charset="0"/>
                <a:cs typeface="Times New Roman" panose="02020603050405020304" pitchFamily="18" charset="0"/>
              </a:rPr>
              <a:t>Calendar</a:t>
            </a:r>
            <a:r>
              <a:rPr lang="cs-CZ" kern="100" dirty="0">
                <a:effectLst/>
                <a:latin typeface="+mn-lt"/>
                <a:ea typeface="Aptos" panose="020B0004020202020204" pitchFamily="34" charset="0"/>
                <a:cs typeface="Times New Roman" panose="02020603050405020304" pitchFamily="18" charset="0"/>
              </a:rPr>
              <a:t>, Microsoft Outlook).</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Generování e-mailů s návrhy termínů a automatické synchronizace schůzek do kalendáře všech účastníků.</a:t>
            </a:r>
          </a:p>
          <a:p>
            <a:pPr marL="742950" lvl="1" indent="-285750">
              <a:lnSpc>
                <a:spcPct val="100000"/>
              </a:lnSpc>
              <a:spcBef>
                <a:spcPts val="0"/>
              </a:spcBef>
              <a:spcAft>
                <a:spcPts val="800"/>
              </a:spcAft>
            </a:pPr>
            <a:r>
              <a:rPr lang="cs-CZ" kern="100" dirty="0">
                <a:effectLst/>
                <a:latin typeface="+mn-lt"/>
                <a:ea typeface="Aptos" panose="020B0004020202020204" pitchFamily="34" charset="0"/>
                <a:cs typeface="Times New Roman" panose="02020603050405020304" pitchFamily="18" charset="0"/>
              </a:rPr>
              <a:t>Přizpůsobení termínů na základě odpovědí (Microsoft 365 </a:t>
            </a:r>
            <a:r>
              <a:rPr lang="cs-CZ" kern="100" dirty="0" err="1">
                <a:effectLst/>
                <a:latin typeface="+mn-lt"/>
                <a:ea typeface="Aptos" panose="020B0004020202020204" pitchFamily="34" charset="0"/>
                <a:cs typeface="Times New Roman" panose="02020603050405020304" pitchFamily="18" charset="0"/>
              </a:rPr>
              <a:t>Copilot</a:t>
            </a:r>
            <a:r>
              <a:rPr lang="cs-CZ" kern="100" dirty="0">
                <a:effectLst/>
                <a:latin typeface="+mn-lt"/>
                <a:ea typeface="Aptos" panose="020B0004020202020204" pitchFamily="34" charset="0"/>
                <a:cs typeface="Times New Roman" panose="02020603050405020304" pitchFamily="18" charset="0"/>
              </a:rPr>
              <a:t>).</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145356444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fontScale="90000"/>
          </a:bodyPr>
          <a:lstStyle/>
          <a:p>
            <a:r>
              <a:rPr lang="cs-CZ" sz="3600" b="1" dirty="0">
                <a:latin typeface="+mn-lt"/>
              </a:rPr>
              <a:t>AI nástroje integrované v </a:t>
            </a:r>
            <a:r>
              <a:rPr lang="en-US" sz="3600" b="1" dirty="0" err="1">
                <a:latin typeface="+mn-lt"/>
              </a:rPr>
              <a:t>ekosystémech</a:t>
            </a:r>
            <a:r>
              <a:rPr lang="en-US" sz="3600" b="1" dirty="0">
                <a:latin typeface="+mn-lt"/>
              </a:rPr>
              <a:t> Google Workspace a Microsoft 365</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0" indent="0">
              <a:lnSpc>
                <a:spcPct val="100000"/>
              </a:lnSpc>
              <a:spcBef>
                <a:spcPts val="600"/>
              </a:spcBef>
              <a:spcAft>
                <a:spcPts val="800"/>
              </a:spcAft>
              <a:buNone/>
            </a:pPr>
            <a:r>
              <a:rPr lang="cs-CZ" sz="2400" b="1" kern="100" dirty="0" err="1">
                <a:effectLst/>
                <a:latin typeface="+mn-lt"/>
                <a:ea typeface="Aptos" panose="020B0004020202020204" pitchFamily="34" charset="0"/>
                <a:cs typeface="Times New Roman" panose="02020603050405020304" pitchFamily="18" charset="0"/>
              </a:rPr>
              <a:t>MyAnalytics</a:t>
            </a:r>
            <a:r>
              <a:rPr lang="cs-CZ" sz="2400" kern="100" dirty="0">
                <a:effectLst/>
                <a:latin typeface="+mn-lt"/>
                <a:ea typeface="Aptos" panose="020B0004020202020204" pitchFamily="34" charset="0"/>
                <a:cs typeface="Times New Roman" panose="02020603050405020304" pitchFamily="18" charset="0"/>
              </a:rPr>
              <a:t>  (Microsoft 365) </a:t>
            </a:r>
          </a:p>
          <a:p>
            <a:pPr>
              <a:lnSpc>
                <a:spcPct val="100000"/>
              </a:lnSpc>
              <a:spcBef>
                <a:spcPts val="600"/>
              </a:spcBef>
              <a:spcAft>
                <a:spcPts val="800"/>
              </a:spcAft>
            </a:pPr>
            <a:r>
              <a:rPr lang="en-US" sz="2400" kern="100" dirty="0">
                <a:effectLst/>
                <a:latin typeface="+mn-lt"/>
                <a:ea typeface="Aptos" panose="020B0004020202020204" pitchFamily="34" charset="0"/>
                <a:cs typeface="Times New Roman" panose="02020603050405020304" pitchFamily="18" charset="0"/>
              </a:rPr>
              <a:t>A</a:t>
            </a:r>
            <a:r>
              <a:rPr lang="cs-CZ" sz="2400" kern="100" dirty="0" err="1">
                <a:effectLst/>
                <a:latin typeface="+mn-lt"/>
                <a:ea typeface="Aptos" panose="020B0004020202020204" pitchFamily="34" charset="0"/>
                <a:cs typeface="Times New Roman" panose="02020603050405020304" pitchFamily="18" charset="0"/>
              </a:rPr>
              <a:t>nalytický</a:t>
            </a:r>
            <a:r>
              <a:rPr lang="cs-CZ" sz="2400" kern="100" dirty="0">
                <a:effectLst/>
                <a:latin typeface="+mn-lt"/>
                <a:ea typeface="Aptos" panose="020B0004020202020204" pitchFamily="34" charset="0"/>
                <a:cs typeface="Times New Roman" panose="02020603050405020304" pitchFamily="18" charset="0"/>
              </a:rPr>
              <a:t> nástroj, který sleduje produktivitu uživatelů a nabízí přehledy o tom, jak tráví svůj čas.</a:t>
            </a:r>
          </a:p>
          <a:p>
            <a:pPr marL="0" indent="0">
              <a:lnSpc>
                <a:spcPct val="100000"/>
              </a:lnSpc>
              <a:spcBef>
                <a:spcPts val="600"/>
              </a:spcBef>
              <a:spcAft>
                <a:spcPts val="800"/>
              </a:spcAft>
              <a:buNone/>
            </a:pPr>
            <a:r>
              <a:rPr lang="cs-CZ" sz="2400" b="1" kern="100" dirty="0">
                <a:latin typeface="+mn-lt"/>
                <a:ea typeface="Aptos" panose="020B0004020202020204" pitchFamily="34" charset="0"/>
                <a:cs typeface="Times New Roman" panose="02020603050405020304" pitchFamily="18" charset="0"/>
              </a:rPr>
              <a:t>Další nástroje pro kancelářské balíčky:</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Přepisování mluveného slova do textu</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Překlady textu v reálném čase</a:t>
            </a:r>
          </a:p>
          <a:p>
            <a:pPr marL="342900" lvl="1" indent="-342900">
              <a:lnSpc>
                <a:spcPct val="100000"/>
              </a:lnSpc>
              <a:spcBef>
                <a:spcPts val="0"/>
              </a:spcBef>
              <a:spcAft>
                <a:spcPts val="800"/>
              </a:spcAft>
            </a:pPr>
            <a:r>
              <a:rPr lang="cs-CZ" kern="100" dirty="0">
                <a:ea typeface="Aptos" panose="020B0004020202020204" pitchFamily="34" charset="0"/>
                <a:cs typeface="Times New Roman" panose="02020603050405020304" pitchFamily="18" charset="0"/>
              </a:rPr>
              <a:t>Zpracování naskenovaných dokumentů, rozpoznávání textu</a:t>
            </a:r>
            <a:r>
              <a:rPr lang="cs-CZ" kern="100" dirty="0">
                <a:effectLst/>
                <a:latin typeface="+mn-lt"/>
                <a:ea typeface="Aptos" panose="020B0004020202020204" pitchFamily="34" charset="0"/>
                <a:cs typeface="Times New Roman" panose="02020603050405020304" pitchFamily="18" charset="0"/>
              </a:rPr>
              <a:t> </a:t>
            </a:r>
          </a:p>
        </p:txBody>
      </p:sp>
      <p:pic>
        <p:nvPicPr>
          <p:cNvPr id="8" name="Obrázek 7">
            <a:extLst>
              <a:ext uri="{FF2B5EF4-FFF2-40B4-BE49-F238E27FC236}">
                <a16:creationId xmlns:a16="http://schemas.microsoft.com/office/drawing/2014/main" id="{5F35BF89-2429-9374-BF02-7E82BEAB2D08}"/>
              </a:ext>
            </a:extLst>
          </p:cNvPr>
          <p:cNvPicPr>
            <a:picLocks noChangeAspect="1"/>
          </p:cNvPicPr>
          <p:nvPr/>
        </p:nvPicPr>
        <p:blipFill>
          <a:blip r:embed="rId3"/>
          <a:stretch>
            <a:fillRect/>
          </a:stretch>
        </p:blipFill>
        <p:spPr>
          <a:xfrm>
            <a:off x="8411091" y="9525"/>
            <a:ext cx="3810000" cy="6848475"/>
          </a:xfrm>
          <a:prstGeom prst="rect">
            <a:avLst/>
          </a:prstGeom>
        </p:spPr>
      </p:pic>
    </p:spTree>
    <p:extLst>
      <p:ext uri="{BB962C8B-B14F-4D97-AF65-F5344CB8AC3E}">
        <p14:creationId xmlns:p14="http://schemas.microsoft.com/office/powerpoint/2010/main" val="340276102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200" b="1" dirty="0">
                <a:latin typeface="+mn-lt"/>
              </a:rPr>
              <a:t>AI nástroje pro personalizaci výuky a diferenciaci výuky</a:t>
            </a:r>
            <a:endParaRPr lang="en-US" sz="32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6000" indent="0">
              <a:buNone/>
            </a:pPr>
            <a:r>
              <a:rPr lang="cs-CZ" sz="2400" b="1" i="0" dirty="0" err="1">
                <a:effectLst/>
              </a:rPr>
              <a:t>Khan</a:t>
            </a:r>
            <a:r>
              <a:rPr lang="cs-CZ" sz="2400" b="1" i="0" dirty="0">
                <a:effectLst/>
              </a:rPr>
              <a:t> </a:t>
            </a:r>
            <a:r>
              <a:rPr lang="cs-CZ" sz="2400" b="1" i="0" dirty="0" err="1">
                <a:effectLst/>
              </a:rPr>
              <a:t>Academy</a:t>
            </a:r>
            <a:r>
              <a:rPr lang="cs-CZ" sz="2400" b="1" i="0" dirty="0">
                <a:effectLst/>
              </a:rPr>
              <a:t> (</a:t>
            </a:r>
            <a:r>
              <a:rPr lang="cs-CZ" sz="2400" b="1" i="0" dirty="0">
                <a:effectLst/>
                <a:hlinkClick r:id="rId3"/>
              </a:rPr>
              <a:t>https://cs.khanacademy.org/</a:t>
            </a:r>
            <a:r>
              <a:rPr lang="cs-CZ" sz="2400" b="1" i="0" dirty="0">
                <a:effectLst/>
              </a:rPr>
              <a:t>):</a:t>
            </a:r>
            <a:endParaRPr lang="en-US" sz="2000" dirty="0"/>
          </a:p>
          <a:p>
            <a:pPr marL="378900" lvl="1" indent="-342900">
              <a:spcBef>
                <a:spcPts val="1000"/>
              </a:spcBef>
            </a:pPr>
            <a:r>
              <a:rPr lang="cs-CZ" dirty="0"/>
              <a:t>Nástroj pro sebevzdělávání (zdarma)</a:t>
            </a:r>
          </a:p>
          <a:p>
            <a:pPr marL="378900" lvl="1" indent="-342900">
              <a:spcBef>
                <a:spcPts val="1000"/>
              </a:spcBef>
            </a:pPr>
            <a:r>
              <a:rPr lang="cs-CZ" dirty="0"/>
              <a:t>Nabízí personalizované učební plány a zpětnou vazbu na základě výsledků kvízů a testů.</a:t>
            </a:r>
          </a:p>
          <a:p>
            <a:pPr marL="378900" lvl="1" indent="-342900">
              <a:spcBef>
                <a:spcPts val="1000"/>
              </a:spcBef>
            </a:pPr>
            <a:r>
              <a:rPr lang="cs-CZ" dirty="0"/>
              <a:t>Poskytuje rozsáhlou knihovnu vzdělávacích materiálů</a:t>
            </a:r>
          </a:p>
          <a:p>
            <a:pPr marL="36000" indent="0">
              <a:buNone/>
            </a:pPr>
            <a:r>
              <a:rPr lang="cs-CZ" sz="2400" b="1" i="0" dirty="0" err="1">
                <a:effectLst/>
              </a:rPr>
              <a:t>ClassDojo</a:t>
            </a:r>
            <a:r>
              <a:rPr lang="cs-CZ" sz="2400" b="1" i="0" dirty="0">
                <a:effectLst/>
              </a:rPr>
              <a:t>:</a:t>
            </a:r>
            <a:endParaRPr lang="en-US" sz="2400" b="1" dirty="0"/>
          </a:p>
          <a:p>
            <a:pPr marL="378900" lvl="1" indent="-342900">
              <a:spcBef>
                <a:spcPts val="1000"/>
              </a:spcBef>
            </a:pPr>
            <a:r>
              <a:rPr lang="cs-CZ" dirty="0"/>
              <a:t>Nástroj pro komunikaci mezi učiteli, žáky a rodiči, umožňující spolupracovat na úkolech, získávat odměny, sledovat pokrok studentů.</a:t>
            </a:r>
            <a:endParaRPr lang="en-US" dirty="0"/>
          </a:p>
          <a:p>
            <a:pPr marL="378900" lvl="1" indent="-342900">
              <a:spcBef>
                <a:spcPts val="1000"/>
              </a:spcBef>
            </a:pPr>
            <a:r>
              <a:rPr lang="cs-CZ" dirty="0"/>
              <a:t>Zaměřeno na mladší žáky a jejich sociálně-emoční rozvoj, není v češtině</a:t>
            </a:r>
          </a:p>
        </p:txBody>
      </p:sp>
      <p:pic>
        <p:nvPicPr>
          <p:cNvPr id="3" name="Obrázek 2">
            <a:extLst>
              <a:ext uri="{FF2B5EF4-FFF2-40B4-BE49-F238E27FC236}">
                <a16:creationId xmlns:a16="http://schemas.microsoft.com/office/drawing/2014/main" id="{5849AED5-CD32-CC4B-06B1-B0A93739734B}"/>
              </a:ext>
            </a:extLst>
          </p:cNvPr>
          <p:cNvPicPr>
            <a:picLocks noChangeAspect="1"/>
          </p:cNvPicPr>
          <p:nvPr/>
        </p:nvPicPr>
        <p:blipFill>
          <a:blip r:embed="rId4"/>
          <a:stretch>
            <a:fillRect/>
          </a:stretch>
        </p:blipFill>
        <p:spPr>
          <a:xfrm>
            <a:off x="8251287" y="0"/>
            <a:ext cx="3929317" cy="6858000"/>
          </a:xfrm>
          <a:prstGeom prst="rect">
            <a:avLst/>
          </a:prstGeom>
        </p:spPr>
      </p:pic>
    </p:spTree>
    <p:extLst>
      <p:ext uri="{BB962C8B-B14F-4D97-AF65-F5344CB8AC3E}">
        <p14:creationId xmlns:p14="http://schemas.microsoft.com/office/powerpoint/2010/main" val="133492430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200" b="1" dirty="0">
                <a:latin typeface="+mn-lt"/>
              </a:rPr>
              <a:t>Další AI nástroje využitelné při výuce (dostupné zdarma)</a:t>
            </a:r>
            <a:endParaRPr lang="en-US" sz="32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0" indent="0">
              <a:lnSpc>
                <a:spcPct val="100000"/>
              </a:lnSpc>
              <a:spcBef>
                <a:spcPts val="0"/>
              </a:spcBef>
              <a:buNone/>
            </a:pPr>
            <a:r>
              <a:rPr lang="cs-CZ" sz="2400" b="1" i="0" dirty="0" err="1">
                <a:effectLst/>
                <a:latin typeface="+mn-lt"/>
              </a:rPr>
              <a:t>Mentimeter</a:t>
            </a:r>
            <a:r>
              <a:rPr lang="cs-CZ" sz="2400" b="1" i="0" dirty="0">
                <a:effectLst/>
                <a:latin typeface="+mn-lt"/>
              </a:rPr>
              <a:t>:</a:t>
            </a:r>
          </a:p>
          <a:p>
            <a:pPr marL="571466" indent="-342900">
              <a:lnSpc>
                <a:spcPct val="100000"/>
              </a:lnSpc>
              <a:spcBef>
                <a:spcPts val="0"/>
              </a:spcBef>
            </a:pPr>
            <a:r>
              <a:rPr lang="cs-CZ" sz="2400" dirty="0"/>
              <a:t>interaktivní hlasování, učitelé mohou vytvářet otázky, nástroj analyzuje odpovědí v reálném čase.</a:t>
            </a:r>
          </a:p>
          <a:p>
            <a:pPr marL="0" indent="0">
              <a:lnSpc>
                <a:spcPct val="100000"/>
              </a:lnSpc>
              <a:spcBef>
                <a:spcPts val="0"/>
              </a:spcBef>
              <a:buNone/>
            </a:pPr>
            <a:r>
              <a:rPr lang="cs-CZ" sz="2400" b="1" kern="0" dirty="0" err="1">
                <a:effectLst/>
                <a:latin typeface="+mn-lt"/>
                <a:ea typeface="Times New Roman" panose="02020603050405020304" pitchFamily="18" charset="0"/>
                <a:cs typeface="Times New Roman" panose="02020603050405020304" pitchFamily="18" charset="0"/>
              </a:rPr>
              <a:t>Socrative</a:t>
            </a:r>
            <a:r>
              <a:rPr lang="cs-CZ" sz="2400" b="1" kern="0" dirty="0">
                <a:effectLst/>
                <a:latin typeface="+mn-lt"/>
                <a:ea typeface="Times New Roman" panose="02020603050405020304" pitchFamily="18" charset="0"/>
                <a:cs typeface="Times New Roman" panose="02020603050405020304" pitchFamily="18" charset="0"/>
              </a:rPr>
              <a:t> (Free </a:t>
            </a:r>
            <a:r>
              <a:rPr lang="cs-CZ" sz="2400" b="1" kern="0" dirty="0" err="1">
                <a:effectLst/>
                <a:latin typeface="+mn-lt"/>
                <a:ea typeface="Times New Roman" panose="02020603050405020304" pitchFamily="18" charset="0"/>
                <a:cs typeface="Times New Roman" panose="02020603050405020304" pitchFamily="18" charset="0"/>
              </a:rPr>
              <a:t>Version</a:t>
            </a:r>
            <a:r>
              <a:rPr lang="cs-CZ" sz="2400" b="1" kern="0" dirty="0">
                <a:effectLst/>
                <a:latin typeface="+mn-lt"/>
                <a:ea typeface="Times New Roman" panose="02020603050405020304" pitchFamily="18" charset="0"/>
                <a:cs typeface="Times New Roman" panose="02020603050405020304" pitchFamily="18" charset="0"/>
              </a:rPr>
              <a:t>):</a:t>
            </a:r>
            <a:endParaRPr lang="en-US" sz="2400" b="1" kern="0" dirty="0">
              <a:effectLst/>
              <a:latin typeface="+mn-lt"/>
              <a:ea typeface="Times New Roman" panose="02020603050405020304" pitchFamily="18" charset="0"/>
              <a:cs typeface="Times New Roman" panose="02020603050405020304" pitchFamily="18" charset="0"/>
            </a:endParaRPr>
          </a:p>
          <a:p>
            <a:pPr marL="571466" indent="-342900">
              <a:lnSpc>
                <a:spcPct val="100000"/>
              </a:lnSpc>
              <a:spcBef>
                <a:spcPts val="0"/>
              </a:spcBef>
            </a:pPr>
            <a:r>
              <a:rPr lang="en-US" sz="2400" kern="100" dirty="0" err="1">
                <a:ea typeface="Calibri" panose="020F0502020204030204" pitchFamily="34" charset="0"/>
                <a:cs typeface="Times New Roman" panose="02020603050405020304" pitchFamily="18" charset="0"/>
              </a:rPr>
              <a:t>Interaktivn</a:t>
            </a:r>
            <a:r>
              <a:rPr lang="cs-CZ" sz="2400" kern="100" dirty="0">
                <a:ea typeface="Calibri" panose="020F0502020204030204" pitchFamily="34" charset="0"/>
                <a:cs typeface="Times New Roman" panose="02020603050405020304" pitchFamily="18" charset="0"/>
              </a:rPr>
              <a:t>í nástroj pro tvorbu testů a kvízů. </a:t>
            </a:r>
            <a:r>
              <a:rPr lang="cs-CZ" sz="2400" kern="0" dirty="0">
                <a:ea typeface="Times New Roman" panose="02020603050405020304" pitchFamily="18" charset="0"/>
                <a:cs typeface="Times New Roman" panose="02020603050405020304" pitchFamily="18" charset="0"/>
              </a:rPr>
              <a:t>Umožňuje vyučujícím poskytovat okamžitou zpětnou vazbu na základě odpovědí studentů.</a:t>
            </a:r>
          </a:p>
          <a:p>
            <a:pPr marL="0" indent="0">
              <a:lnSpc>
                <a:spcPct val="100000"/>
              </a:lnSpc>
              <a:spcBef>
                <a:spcPts val="0"/>
              </a:spcBef>
              <a:buNone/>
            </a:pPr>
            <a:r>
              <a:rPr lang="cs-CZ" sz="2400" b="1" i="0" dirty="0" err="1">
                <a:effectLst/>
                <a:latin typeface="+mn-lt"/>
              </a:rPr>
              <a:t>Grammarly</a:t>
            </a:r>
            <a:r>
              <a:rPr lang="cs-CZ" sz="2400" b="1" i="0" dirty="0">
                <a:effectLst/>
                <a:latin typeface="+mn-lt"/>
              </a:rPr>
              <a:t>:</a:t>
            </a:r>
            <a:endParaRPr lang="en-US" sz="2400" b="1" dirty="0">
              <a:latin typeface="+mn-lt"/>
            </a:endParaRPr>
          </a:p>
          <a:p>
            <a:pPr marL="571466" indent="-342900">
              <a:lnSpc>
                <a:spcPct val="100000"/>
              </a:lnSpc>
              <a:spcBef>
                <a:spcPts val="0"/>
              </a:spcBef>
            </a:pPr>
            <a:r>
              <a:rPr lang="cs-CZ" sz="2400" dirty="0"/>
              <a:t>Nástroj pro kontrolu gramatiky, stylistické úpravy, určený hlavně pro angličtinu</a:t>
            </a:r>
          </a:p>
        </p:txBody>
      </p:sp>
      <p:pic>
        <p:nvPicPr>
          <p:cNvPr id="3" name="Obrázek 2">
            <a:extLst>
              <a:ext uri="{FF2B5EF4-FFF2-40B4-BE49-F238E27FC236}">
                <a16:creationId xmlns:a16="http://schemas.microsoft.com/office/drawing/2014/main" id="{AB68D0A3-EAFD-EB53-CE7C-F91AF7F3BE05}"/>
              </a:ext>
            </a:extLst>
          </p:cNvPr>
          <p:cNvPicPr>
            <a:picLocks noChangeAspect="1"/>
          </p:cNvPicPr>
          <p:nvPr/>
        </p:nvPicPr>
        <p:blipFill>
          <a:blip r:embed="rId3"/>
          <a:stretch>
            <a:fillRect/>
          </a:stretch>
        </p:blipFill>
        <p:spPr>
          <a:xfrm>
            <a:off x="8327484" y="0"/>
            <a:ext cx="3929317" cy="6858000"/>
          </a:xfrm>
          <a:prstGeom prst="rect">
            <a:avLst/>
          </a:prstGeom>
        </p:spPr>
      </p:pic>
    </p:spTree>
    <p:extLst>
      <p:ext uri="{BB962C8B-B14F-4D97-AF65-F5344CB8AC3E}">
        <p14:creationId xmlns:p14="http://schemas.microsoft.com/office/powerpoint/2010/main" val="73709976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1892" y="162931"/>
            <a:ext cx="7658859" cy="1243584"/>
          </a:xfrm>
        </p:spPr>
        <p:txBody>
          <a:bodyPr>
            <a:normAutofit/>
          </a:bodyPr>
          <a:lstStyle/>
          <a:p>
            <a:r>
              <a:rPr lang="it-IT" sz="3600" b="1" dirty="0">
                <a:latin typeface="+mn-lt"/>
              </a:rPr>
              <a:t>Dobré zdroje informací</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8057195" cy="5562202"/>
          </a:xfrm>
        </p:spPr>
        <p:txBody>
          <a:bodyPr>
            <a:noAutofit/>
          </a:bodyPr>
          <a:lstStyle/>
          <a:p>
            <a:pPr marL="342900" indent="-342900"/>
            <a:r>
              <a:rPr lang="cs-CZ" sz="2400" b="1" dirty="0" err="1">
                <a:hlinkClick r:id="rId3"/>
              </a:rPr>
              <a:t>BookWidgets</a:t>
            </a:r>
            <a:r>
              <a:rPr lang="cs-CZ" sz="2400" dirty="0"/>
              <a:t>:</a:t>
            </a:r>
            <a:br>
              <a:rPr lang="cs-CZ" sz="2400" dirty="0"/>
            </a:br>
            <a:r>
              <a:rPr lang="cs-CZ" sz="2400" dirty="0"/>
              <a:t>Tvorba interaktivních aktivit, kvízů a testů pro žáky s možností integrace do výukových platforem.</a:t>
            </a:r>
          </a:p>
          <a:p>
            <a:pPr marL="342900" indent="-342900"/>
            <a:r>
              <a:rPr lang="cs-CZ" sz="2400" b="1" dirty="0">
                <a:hlinkClick r:id="rId4"/>
              </a:rPr>
              <a:t>Aidetem.cz</a:t>
            </a:r>
            <a:r>
              <a:rPr lang="cs-CZ" sz="2400" dirty="0"/>
              <a:t>:</a:t>
            </a:r>
            <a:br>
              <a:rPr lang="cs-CZ" sz="2400" dirty="0"/>
            </a:br>
            <a:r>
              <a:rPr lang="cs-CZ" sz="2400" dirty="0"/>
              <a:t>Podpora implementace AI ve výuce, materiály a nástroje pro učitele k efektivnímu využívání AI.</a:t>
            </a:r>
          </a:p>
          <a:p>
            <a:pPr marL="342900" indent="-342900"/>
            <a:r>
              <a:rPr lang="cs-CZ" sz="2400" b="1" dirty="0">
                <a:hlinkClick r:id="rId5"/>
              </a:rPr>
              <a:t>Chat ve škole</a:t>
            </a:r>
            <a:r>
              <a:rPr lang="cs-CZ" sz="2400" dirty="0"/>
              <a:t>:</a:t>
            </a:r>
          </a:p>
          <a:p>
            <a:pPr marL="457200" lvl="1" indent="0">
              <a:buNone/>
            </a:pPr>
            <a:r>
              <a:rPr lang="cs-CZ" dirty="0"/>
              <a:t>AI chatboti jako asistenti pro vysvětlování učiva a zodpovídání studentských dotazů. Ukázkové prompty.</a:t>
            </a:r>
          </a:p>
          <a:p>
            <a:pPr marL="342900" indent="-342900"/>
            <a:r>
              <a:rPr lang="cs-CZ" sz="2400" b="1" dirty="0">
                <a:hlinkClick r:id="rId6"/>
              </a:rPr>
              <a:t>Revize.edu.cz/</a:t>
            </a:r>
            <a:r>
              <a:rPr lang="cs-CZ" sz="2400" b="1" dirty="0" err="1">
                <a:hlinkClick r:id="rId6"/>
              </a:rPr>
              <a:t>ai</a:t>
            </a:r>
            <a:r>
              <a:rPr lang="cs-CZ" sz="2400" dirty="0"/>
              <a:t>:</a:t>
            </a:r>
            <a:br>
              <a:rPr lang="cs-CZ" sz="2400" dirty="0"/>
            </a:br>
            <a:r>
              <a:rPr lang="cs-CZ" sz="2400" dirty="0"/>
              <a:t>Iniciativa ministerstva školství pro zavedení AI do českého vzdělávání, materiály a doporučení.</a:t>
            </a:r>
          </a:p>
        </p:txBody>
      </p:sp>
      <p:pic>
        <p:nvPicPr>
          <p:cNvPr id="3" name="Obrázek 2">
            <a:extLst>
              <a:ext uri="{FF2B5EF4-FFF2-40B4-BE49-F238E27FC236}">
                <a16:creationId xmlns:a16="http://schemas.microsoft.com/office/drawing/2014/main" id="{38561428-AA8A-4E3B-156E-A8C6969CB40B}"/>
              </a:ext>
            </a:extLst>
          </p:cNvPr>
          <p:cNvPicPr>
            <a:picLocks noChangeAspect="1"/>
          </p:cNvPicPr>
          <p:nvPr/>
        </p:nvPicPr>
        <p:blipFill>
          <a:blip r:embed="rId7"/>
          <a:stretch>
            <a:fillRect/>
          </a:stretch>
        </p:blipFill>
        <p:spPr>
          <a:xfrm>
            <a:off x="8300765" y="0"/>
            <a:ext cx="3929317" cy="6858000"/>
          </a:xfrm>
          <a:prstGeom prst="rect">
            <a:avLst/>
          </a:prstGeom>
        </p:spPr>
      </p:pic>
    </p:spTree>
    <p:extLst>
      <p:ext uri="{BB962C8B-B14F-4D97-AF65-F5344CB8AC3E}">
        <p14:creationId xmlns:p14="http://schemas.microsoft.com/office/powerpoint/2010/main" val="1781802778"/>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F7479B74-FA1F-41A1-A3E8-7B866ACA1E40}"/>
              </a:ext>
            </a:extLst>
          </p:cNvPr>
          <p:cNvSpPr/>
          <p:nvPr/>
        </p:nvSpPr>
        <p:spPr>
          <a:xfrm>
            <a:off x="7030827" y="661755"/>
            <a:ext cx="4738637" cy="5931534"/>
          </a:xfrm>
          <a:prstGeom prst="rect">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884" y="52214"/>
            <a:ext cx="6350407" cy="1243584"/>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295798"/>
            <a:ext cx="7289393" cy="5562202"/>
          </a:xfrm>
        </p:spPr>
        <p:txBody>
          <a:bodyPr>
            <a:noAutofit/>
          </a:bodyPr>
          <a:lstStyle/>
          <a:p>
            <a:pPr marL="285750" indent="-285750">
              <a:lnSpc>
                <a:spcPct val="107000"/>
              </a:lnSpc>
              <a:spcBef>
                <a:spcPts val="0"/>
              </a:spcBef>
              <a:spcAft>
                <a:spcPts val="800"/>
              </a:spcAft>
            </a:pPr>
            <a:r>
              <a:rPr lang="cs-CZ" sz="2400" kern="100" dirty="0">
                <a:ea typeface="Aptos" panose="020B0004020202020204" pitchFamily="34" charset="0"/>
                <a:cs typeface="Times New Roman" panose="02020603050405020304" pitchFamily="18" charset="0"/>
              </a:rPr>
              <a:t>Generování 2D obrazu na základě textových popisů</a:t>
            </a:r>
          </a:p>
          <a:p>
            <a:pPr marL="742950" lvl="1" indent="-285750">
              <a:lnSpc>
                <a:spcPct val="107000"/>
              </a:lnSpc>
              <a:spcBef>
                <a:spcPts val="0"/>
              </a:spcBef>
              <a:spcAft>
                <a:spcPts val="800"/>
              </a:spcAft>
            </a:pPr>
            <a:r>
              <a:rPr lang="cs-CZ" sz="2000" dirty="0"/>
              <a:t>Generování uměleckých a kreativních vizuálních děl</a:t>
            </a:r>
          </a:p>
          <a:p>
            <a:pPr marL="742950" lvl="1" indent="-285750">
              <a:lnSpc>
                <a:spcPct val="107000"/>
              </a:lnSpc>
              <a:spcBef>
                <a:spcPts val="0"/>
              </a:spcBef>
              <a:spcAft>
                <a:spcPts val="800"/>
              </a:spcAft>
            </a:pPr>
            <a:r>
              <a:rPr lang="cs-CZ" sz="2000" kern="100" dirty="0">
                <a:ea typeface="Aptos" panose="020B0004020202020204" pitchFamily="34" charset="0"/>
                <a:cs typeface="Times New Roman" panose="02020603050405020304" pitchFamily="18" charset="0"/>
              </a:rPr>
              <a:t>Návrhy a technické ilustrace, vizualizace nápadů</a:t>
            </a:r>
          </a:p>
          <a:p>
            <a:pPr marL="742950" lvl="1" indent="-285750">
              <a:lnSpc>
                <a:spcPct val="107000"/>
              </a:lnSpc>
              <a:spcBef>
                <a:spcPts val="0"/>
              </a:spcBef>
              <a:spcAft>
                <a:spcPts val="800"/>
              </a:spcAft>
            </a:pPr>
            <a:r>
              <a:rPr lang="cs-CZ" sz="2000" b="1" kern="100" dirty="0">
                <a:ea typeface="Aptos" panose="020B0004020202020204" pitchFamily="34" charset="0"/>
                <a:cs typeface="Times New Roman" panose="02020603050405020304" pitchFamily="18" charset="0"/>
              </a:rPr>
              <a:t>např. DALL-E (Open AI), </a:t>
            </a:r>
            <a:r>
              <a:rPr lang="cs-CZ" sz="2000" b="1" kern="100" dirty="0" err="1">
                <a:ea typeface="Aptos" panose="020B0004020202020204" pitchFamily="34" charset="0"/>
                <a:cs typeface="Times New Roman" panose="02020603050405020304" pitchFamily="18" charset="0"/>
              </a:rPr>
              <a:t>MidJourney</a:t>
            </a:r>
            <a:r>
              <a:rPr lang="cs-CZ" sz="2000" b="1" kern="100" dirty="0">
                <a:ea typeface="Aptos" panose="020B0004020202020204" pitchFamily="34" charset="0"/>
                <a:cs typeface="Times New Roman" panose="02020603050405020304" pitchFamily="18" charset="0"/>
              </a:rPr>
              <a:t>, </a:t>
            </a:r>
            <a:r>
              <a:rPr lang="cs-CZ" sz="2000" b="1" dirty="0" err="1"/>
              <a:t>Stable</a:t>
            </a:r>
            <a:r>
              <a:rPr lang="cs-CZ" sz="2000" b="1" dirty="0"/>
              <a:t> </a:t>
            </a:r>
            <a:r>
              <a:rPr lang="cs-CZ" sz="2000" b="1" dirty="0" err="1"/>
              <a:t>Diffusion</a:t>
            </a:r>
            <a:endParaRPr lang="cs-CZ" sz="2000" b="1" kern="100" dirty="0">
              <a:ea typeface="Aptos" panose="020B0004020202020204" pitchFamily="34" charset="0"/>
              <a:cs typeface="Times New Roman" panose="02020603050405020304" pitchFamily="18" charset="0"/>
            </a:endParaRPr>
          </a:p>
          <a:p>
            <a:pPr lvl="1">
              <a:lnSpc>
                <a:spcPct val="100000"/>
              </a:lnSpc>
              <a:spcBef>
                <a:spcPts val="0"/>
              </a:spcBef>
            </a:pPr>
            <a:endParaRPr lang="en-US" sz="1800" dirty="0"/>
          </a:p>
          <a:p>
            <a:pPr lvl="2">
              <a:lnSpc>
                <a:spcPct val="100000"/>
              </a:lnSpc>
              <a:spcBef>
                <a:spcPts val="0"/>
              </a:spcBef>
            </a:pPr>
            <a:endParaRPr lang="cs-CZ" sz="1400" dirty="0"/>
          </a:p>
        </p:txBody>
      </p:sp>
      <p:pic>
        <p:nvPicPr>
          <p:cNvPr id="8" name="Picture 2">
            <a:extLst>
              <a:ext uri="{FF2B5EF4-FFF2-40B4-BE49-F238E27FC236}">
                <a16:creationId xmlns:a16="http://schemas.microsoft.com/office/drawing/2014/main" id="{8DF782F9-963B-422A-BF2E-65A16E433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975" y="3171452"/>
            <a:ext cx="6331937" cy="3548524"/>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C102089-A90A-4409-9624-3B3240AD5DE4}"/>
              </a:ext>
            </a:extLst>
          </p:cNvPr>
          <p:cNvSpPr txBox="1"/>
          <p:nvPr/>
        </p:nvSpPr>
        <p:spPr>
          <a:xfrm>
            <a:off x="205049" y="3170829"/>
            <a:ext cx="6379788" cy="646331"/>
          </a:xfrm>
          <a:prstGeom prst="rect">
            <a:avLst/>
          </a:prstGeom>
          <a:noFill/>
        </p:spPr>
        <p:txBody>
          <a:bodyPr wrap="square">
            <a:spAutoFit/>
          </a:bodyPr>
          <a:lstStyle/>
          <a:p>
            <a:r>
              <a:rPr lang="cs-CZ" b="1" i="0" dirty="0">
                <a:effectLst/>
                <a:latin typeface="gg sans"/>
              </a:rPr>
              <a:t>Prompt: </a:t>
            </a:r>
            <a:r>
              <a:rPr lang="en-US" i="0" dirty="0">
                <a:effectLst/>
                <a:latin typeface="gg sans"/>
              </a:rPr>
              <a:t>close photo realistic portrait of a young turkey chick on a smooth hand in a bright and shiny atmosphere, white background</a:t>
            </a:r>
            <a:endParaRPr lang="cs-CZ" dirty="0"/>
          </a:p>
        </p:txBody>
      </p:sp>
      <p:sp>
        <p:nvSpPr>
          <p:cNvPr id="11" name="TextovéPole 10">
            <a:extLst>
              <a:ext uri="{FF2B5EF4-FFF2-40B4-BE49-F238E27FC236}">
                <a16:creationId xmlns:a16="http://schemas.microsoft.com/office/drawing/2014/main" id="{C8ACB599-524D-45CB-84BF-4FEC47649F12}"/>
              </a:ext>
            </a:extLst>
          </p:cNvPr>
          <p:cNvSpPr txBox="1"/>
          <p:nvPr/>
        </p:nvSpPr>
        <p:spPr>
          <a:xfrm>
            <a:off x="228975" y="6350644"/>
            <a:ext cx="6163886" cy="369332"/>
          </a:xfrm>
          <a:prstGeom prst="rect">
            <a:avLst/>
          </a:prstGeom>
          <a:noFill/>
        </p:spPr>
        <p:txBody>
          <a:bodyPr wrap="square">
            <a:spAutoFit/>
          </a:bodyPr>
          <a:lstStyle/>
          <a:p>
            <a:r>
              <a:rPr lang="cs-CZ" b="1" dirty="0"/>
              <a:t>https://www.midjourney.com/showcase</a:t>
            </a:r>
          </a:p>
        </p:txBody>
      </p:sp>
      <p:sp>
        <p:nvSpPr>
          <p:cNvPr id="4" name="Obdélník 3">
            <a:extLst>
              <a:ext uri="{FF2B5EF4-FFF2-40B4-BE49-F238E27FC236}">
                <a16:creationId xmlns:a16="http://schemas.microsoft.com/office/drawing/2014/main" id="{FE393738-81D0-4E62-B8B1-FF5221384C33}"/>
              </a:ext>
            </a:extLst>
          </p:cNvPr>
          <p:cNvSpPr/>
          <p:nvPr/>
        </p:nvSpPr>
        <p:spPr>
          <a:xfrm>
            <a:off x="7223255" y="920621"/>
            <a:ext cx="4546209" cy="5632311"/>
          </a:xfrm>
          <a:prstGeom prst="rect">
            <a:avLst/>
          </a:prstGeom>
        </p:spPr>
        <p:txBody>
          <a:bodyPr wrap="square">
            <a:spAutoFit/>
          </a:bodyPr>
          <a:lstStyle/>
          <a:p>
            <a:r>
              <a:rPr lang="cs-CZ" sz="2000" b="1" kern="100" dirty="0" err="1">
                <a:ea typeface="Aptos" panose="020B0004020202020204" pitchFamily="34" charset="0"/>
                <a:cs typeface="Times New Roman" panose="02020603050405020304" pitchFamily="18" charset="0"/>
              </a:rPr>
              <a:t>MidJourney</a:t>
            </a:r>
            <a:endParaRPr lang="cs-CZ" sz="2000" b="1" dirty="0">
              <a:hlinkClick r:id="rId4"/>
            </a:endParaRPr>
          </a:p>
          <a:p>
            <a:r>
              <a:rPr lang="cs-CZ" sz="2000" dirty="0">
                <a:hlinkClick r:id="rId4"/>
              </a:rPr>
              <a:t>https://www.midjourney.com/explore</a:t>
            </a:r>
            <a:endParaRPr lang="cs-CZ" sz="2000" dirty="0"/>
          </a:p>
          <a:p>
            <a:pPr marL="285750" indent="-285750">
              <a:buFont typeface="Arial" panose="020B0604020202020204" pitchFamily="34" charset="0"/>
              <a:buChar char="•"/>
            </a:pPr>
            <a:r>
              <a:rPr lang="cs-CZ" sz="2000" dirty="0"/>
              <a:t>Umělecké a stylizované obrázky s fantazijními prvky</a:t>
            </a:r>
          </a:p>
          <a:p>
            <a:pPr marL="285750" indent="-285750">
              <a:buFont typeface="Arial" panose="020B0604020202020204" pitchFamily="34" charset="0"/>
              <a:buChar char="•"/>
            </a:pPr>
            <a:r>
              <a:rPr lang="cs-CZ" sz="2000" dirty="0"/>
              <a:t>Bezplatně 25 obrázků, licence od 10 USD měsíčně https://www.midjourney.com/account</a:t>
            </a:r>
          </a:p>
          <a:p>
            <a:endParaRPr lang="cs-CZ" sz="2000" dirty="0">
              <a:hlinkClick r:id="rId5"/>
            </a:endParaRPr>
          </a:p>
          <a:p>
            <a:r>
              <a:rPr lang="cs-CZ" sz="2000" b="1" dirty="0" err="1"/>
              <a:t>Stable</a:t>
            </a:r>
            <a:r>
              <a:rPr lang="cs-CZ" sz="2000" b="1" dirty="0"/>
              <a:t> </a:t>
            </a:r>
            <a:r>
              <a:rPr lang="cs-CZ" sz="2000" b="1" dirty="0" err="1"/>
              <a:t>Diffusion</a:t>
            </a:r>
            <a:endParaRPr lang="cs-CZ" sz="2000" b="1" dirty="0">
              <a:hlinkClick r:id="rId5"/>
            </a:endParaRPr>
          </a:p>
          <a:p>
            <a:r>
              <a:rPr lang="cs-CZ" sz="2000" dirty="0">
                <a:hlinkClick r:id="rId5"/>
              </a:rPr>
              <a:t>https://stablediffusionweb.com/prompts</a:t>
            </a:r>
            <a:endParaRPr lang="cs-CZ" sz="2000" dirty="0"/>
          </a:p>
          <a:p>
            <a:pPr marL="285750" indent="-285750">
              <a:buFont typeface="Arial" panose="020B0604020202020204" pitchFamily="34" charset="0"/>
              <a:buChar char="•"/>
            </a:pPr>
            <a:r>
              <a:rPr lang="cs-CZ" sz="2000" dirty="0"/>
              <a:t>Techničtější obrázky </a:t>
            </a:r>
          </a:p>
          <a:p>
            <a:pPr marL="285750" indent="-285750">
              <a:buFont typeface="Arial" panose="020B0604020202020204" pitchFamily="34" charset="0"/>
              <a:buChar char="•"/>
            </a:pPr>
            <a:r>
              <a:rPr lang="cs-CZ" sz="2000" dirty="0"/>
              <a:t>Lze provozovat na vlastním HW zdarma</a:t>
            </a:r>
          </a:p>
          <a:p>
            <a:endParaRPr lang="cs-CZ" sz="2000" b="1" dirty="0"/>
          </a:p>
          <a:p>
            <a:r>
              <a:rPr lang="cs-CZ" sz="2000" b="1" kern="100" dirty="0">
                <a:ea typeface="Aptos" panose="020B0004020202020204" pitchFamily="34" charset="0"/>
                <a:cs typeface="Times New Roman" panose="02020603050405020304" pitchFamily="18" charset="0"/>
              </a:rPr>
              <a:t>DALL-E-3:</a:t>
            </a:r>
          </a:p>
          <a:p>
            <a:r>
              <a:rPr lang="cs-CZ" sz="2000" dirty="0">
                <a:hlinkClick r:id="rId6"/>
              </a:rPr>
              <a:t>https://openai.com/index/dall-e-3/</a:t>
            </a:r>
            <a:endParaRPr lang="cs-CZ" sz="2000" dirty="0"/>
          </a:p>
          <a:p>
            <a:pPr marL="285750" indent="-285750">
              <a:buFont typeface="Arial" panose="020B0604020202020204" pitchFamily="34" charset="0"/>
              <a:buChar char="•"/>
            </a:pPr>
            <a:r>
              <a:rPr lang="cs-CZ" sz="2000" dirty="0"/>
              <a:t>Rychlé generování realistických obrázků</a:t>
            </a:r>
          </a:p>
          <a:p>
            <a:pPr marL="285750" indent="-285750">
              <a:buFont typeface="Arial" panose="020B0604020202020204" pitchFamily="34" charset="0"/>
              <a:buChar char="•"/>
            </a:pPr>
            <a:r>
              <a:rPr lang="cs-CZ" sz="2000" dirty="0"/>
              <a:t>Součást </a:t>
            </a:r>
            <a:r>
              <a:rPr lang="cs-CZ" sz="2000" dirty="0" err="1"/>
              <a:t>ChatGPT</a:t>
            </a:r>
            <a:r>
              <a:rPr lang="cs-CZ" sz="2000" dirty="0"/>
              <a:t> 4o</a:t>
            </a:r>
          </a:p>
        </p:txBody>
      </p:sp>
    </p:spTree>
    <p:extLst>
      <p:ext uri="{BB962C8B-B14F-4D97-AF65-F5344CB8AC3E}">
        <p14:creationId xmlns:p14="http://schemas.microsoft.com/office/powerpoint/2010/main" val="788536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1857368"/>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b="1" dirty="0" err="1"/>
              <a:t>MidJourney</a:t>
            </a:r>
            <a:r>
              <a:rPr lang="cs-CZ" b="1" dirty="0"/>
              <a:t>:</a:t>
            </a:r>
          </a:p>
          <a:p>
            <a:pPr>
              <a:lnSpc>
                <a:spcPct val="107000"/>
              </a:lnSpc>
            </a:pPr>
            <a:r>
              <a:rPr lang="cs-CZ" b="1" dirty="0"/>
              <a:t>Prompt: </a:t>
            </a:r>
            <a:r>
              <a:rPr lang="en-US" dirty="0"/>
              <a:t>Impressionist painting of a little girl sitting on a garden bench, wearing a white skirt and black top, leaning over to wash her feet in the water, surrounded by flowers. Detailed brush strokes, light colors, oil paint, in the style of Impressionism by Richard Schmidt</a:t>
            </a:r>
            <a:endParaRPr lang="cs-CZ"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3" name="Obrázek 12">
            <a:extLst>
              <a:ext uri="{FF2B5EF4-FFF2-40B4-BE49-F238E27FC236}">
                <a16:creationId xmlns:a16="http://schemas.microsoft.com/office/drawing/2014/main" id="{78DAE296-25BE-4A67-9226-15A7AB5F9D8E}"/>
              </a:ext>
            </a:extLst>
          </p:cNvPr>
          <p:cNvPicPr>
            <a:picLocks noChangeAspect="1"/>
          </p:cNvPicPr>
          <p:nvPr/>
        </p:nvPicPr>
        <p:blipFill>
          <a:blip r:embed="rId3"/>
          <a:stretch>
            <a:fillRect/>
          </a:stretch>
        </p:blipFill>
        <p:spPr>
          <a:xfrm>
            <a:off x="6316522" y="3201538"/>
            <a:ext cx="5622436" cy="3185779"/>
          </a:xfrm>
          <a:prstGeom prst="rect">
            <a:avLst/>
          </a:prstGeom>
        </p:spPr>
      </p:pic>
      <p:sp>
        <p:nvSpPr>
          <p:cNvPr id="14" name="TextovéPole 13">
            <a:extLst>
              <a:ext uri="{FF2B5EF4-FFF2-40B4-BE49-F238E27FC236}">
                <a16:creationId xmlns:a16="http://schemas.microsoft.com/office/drawing/2014/main" id="{7AA2072C-D270-4006-A2E1-F0BAE14B48FA}"/>
              </a:ext>
            </a:extLst>
          </p:cNvPr>
          <p:cNvSpPr txBox="1"/>
          <p:nvPr/>
        </p:nvSpPr>
        <p:spPr>
          <a:xfrm>
            <a:off x="6316522" y="6418251"/>
            <a:ext cx="6163886" cy="369332"/>
          </a:xfrm>
          <a:prstGeom prst="rect">
            <a:avLst/>
          </a:prstGeom>
          <a:noFill/>
        </p:spPr>
        <p:txBody>
          <a:bodyPr wrap="square">
            <a:spAutoFit/>
          </a:bodyPr>
          <a:lstStyle/>
          <a:p>
            <a:r>
              <a:rPr lang="cs-CZ" b="1" dirty="0"/>
              <a:t>https://www.midjourney.com/showcase</a:t>
            </a:r>
          </a:p>
        </p:txBody>
      </p:sp>
    </p:spTree>
    <p:extLst>
      <p:ext uri="{BB962C8B-B14F-4D97-AF65-F5344CB8AC3E}">
        <p14:creationId xmlns:p14="http://schemas.microsoft.com/office/powerpoint/2010/main" val="268078889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Co je umělá inteligence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916758"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b="1" dirty="0"/>
              <a:t>Klasická definice: </a:t>
            </a:r>
            <a:r>
              <a:rPr lang="cs-CZ" sz="2400" dirty="0"/>
              <a:t>schopnost strojů</a:t>
            </a:r>
            <a:r>
              <a:rPr lang="en-US" sz="2400" dirty="0"/>
              <a:t> / po</a:t>
            </a:r>
            <a:r>
              <a:rPr lang="cs-CZ" sz="2400" dirty="0"/>
              <a:t>čítačových programů</a:t>
            </a:r>
            <a:r>
              <a:rPr lang="en-US" sz="2400" dirty="0"/>
              <a:t> </a:t>
            </a:r>
            <a:r>
              <a:rPr lang="cs-CZ" sz="2400" dirty="0"/>
              <a:t> napodobovat lidské schopnosti,  které považujeme za </a:t>
            </a:r>
            <a:r>
              <a:rPr lang="cs-CZ" sz="2400" b="1" dirty="0"/>
              <a:t>inteligentní:</a:t>
            </a:r>
          </a:p>
          <a:p>
            <a:pPr lvl="2"/>
            <a:r>
              <a:rPr lang="cs-CZ" sz="2400" dirty="0"/>
              <a:t>schopnost uvažovat a řešit problémy</a:t>
            </a:r>
          </a:p>
          <a:p>
            <a:pPr lvl="2"/>
            <a:r>
              <a:rPr lang="cs-CZ" sz="2400" dirty="0"/>
              <a:t>schopnost učit se</a:t>
            </a:r>
          </a:p>
          <a:p>
            <a:pPr lvl="2"/>
            <a:r>
              <a:rPr lang="cs-CZ" sz="2400" dirty="0"/>
              <a:t>schopnost přizpůsobit se novému prostředí</a:t>
            </a:r>
          </a:p>
          <a:p>
            <a:pPr lvl="2"/>
            <a:r>
              <a:rPr lang="cs-CZ" sz="2400" dirty="0"/>
              <a:t>schopnost plánovat</a:t>
            </a:r>
          </a:p>
          <a:p>
            <a:pPr lvl="2"/>
            <a:r>
              <a:rPr lang="cs-CZ" sz="2400" dirty="0"/>
              <a:t>kreativita,…</a:t>
            </a:r>
          </a:p>
          <a:p>
            <a:r>
              <a:rPr lang="cs-CZ" sz="2400" b="1" dirty="0" err="1"/>
              <a:t>Turingův</a:t>
            </a:r>
            <a:r>
              <a:rPr lang="cs-CZ" sz="2400" b="1" dirty="0"/>
              <a:t> test </a:t>
            </a:r>
            <a:r>
              <a:rPr lang="cs-CZ" sz="2400" dirty="0"/>
              <a:t>(Alan </a:t>
            </a:r>
            <a:r>
              <a:rPr lang="cs-CZ" sz="2400" dirty="0" err="1"/>
              <a:t>Turing</a:t>
            </a:r>
            <a:r>
              <a:rPr lang="cs-CZ" sz="2400" dirty="0"/>
              <a:t>, 1950)</a:t>
            </a:r>
          </a:p>
          <a:p>
            <a:pPr lvl="1"/>
            <a:r>
              <a:rPr lang="cs-CZ" dirty="0"/>
              <a:t>Počítač / program projde testem, pokud člověk během pětiminutové konverzace nepozná, že nehovoří s člověkem.</a:t>
            </a:r>
            <a:endParaRPr lang="cs-CZ" b="1" dirty="0">
              <a:latin typeface="Calibri" panose="020F0502020204030204" pitchFamily="34" charset="0"/>
              <a:ea typeface="Times New Roman" panose="02020603050405020304" pitchFamily="18" charset="0"/>
            </a:endParaRPr>
          </a:p>
        </p:txBody>
      </p:sp>
      <p:pic>
        <p:nvPicPr>
          <p:cNvPr id="3" name="Obrázek 2">
            <a:extLst>
              <a:ext uri="{FF2B5EF4-FFF2-40B4-BE49-F238E27FC236}">
                <a16:creationId xmlns:a16="http://schemas.microsoft.com/office/drawing/2014/main" id="{75504417-FA5D-4C12-96F8-E304C09E3DFB}"/>
              </a:ext>
            </a:extLst>
          </p:cNvPr>
          <p:cNvPicPr>
            <a:picLocks noChangeAspect="1"/>
          </p:cNvPicPr>
          <p:nvPr/>
        </p:nvPicPr>
        <p:blipFill>
          <a:blip r:embed="rId3"/>
          <a:stretch>
            <a:fillRect/>
          </a:stretch>
        </p:blipFill>
        <p:spPr>
          <a:xfrm>
            <a:off x="8711910" y="0"/>
            <a:ext cx="3509158" cy="6858000"/>
          </a:xfrm>
          <a:prstGeom prst="rect">
            <a:avLst/>
          </a:prstGeom>
        </p:spPr>
      </p:pic>
    </p:spTree>
    <p:extLst>
      <p:ext uri="{BB962C8B-B14F-4D97-AF65-F5344CB8AC3E}">
        <p14:creationId xmlns:p14="http://schemas.microsoft.com/office/powerpoint/2010/main" val="6758037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622436" cy="3539815"/>
          </a:xfrm>
          <a:prstGeom prst="rect">
            <a:avLst/>
          </a:prstGeom>
          <a:solidFill>
            <a:schemeClr val="accent3">
              <a:lumMod val="20000"/>
              <a:lumOff val="80000"/>
            </a:schemeClr>
          </a:solidFill>
          <a:ln>
            <a:solidFill>
              <a:schemeClr val="bg2">
                <a:lumMod val="90000"/>
              </a:schemeClr>
            </a:solidFill>
          </a:ln>
        </p:spPr>
        <p:txBody>
          <a:bodyPr wrap="square">
            <a:spAutoFit/>
          </a:bodyPr>
          <a:lstStyle/>
          <a:p>
            <a:pPr>
              <a:lnSpc>
                <a:spcPct val="107000"/>
              </a:lnSpc>
            </a:pPr>
            <a:r>
              <a:rPr lang="cs-CZ" sz="1400" b="1" dirty="0"/>
              <a:t>DALL-E 3:</a:t>
            </a:r>
          </a:p>
          <a:p>
            <a:pPr>
              <a:lnSpc>
                <a:spcPct val="107000"/>
              </a:lnSpc>
            </a:pPr>
            <a:r>
              <a:rPr lang="cs-CZ" sz="1400" b="1" dirty="0"/>
              <a:t>Prompt: </a:t>
            </a:r>
            <a:r>
              <a:rPr lang="cs-CZ" sz="1400" dirty="0"/>
              <a:t>Vytvoř minimalistické a elegantní logo pro truhlářskou firmu, která vyrábí ručně zpracovaný dřevěný nábytek. Logo by mělo obsahovat stylizovaný symbol nářadí, jako je pila, v kombinaci s prvky dřeva, jako jsou letokruhy nebo dřevěné textury. Použij jemné, přírodní barvy, jako jsou hnědé a krémové odstíny, aby symbolizovaly přírodní materiály a ruční práci. Celkový design by měl působit profesionálně a zároveň přívětivě. Font písma by měl být jednoduchý, ale moderní, aby zdůraznil kvalitní řemeslnou výrobu a tradici. Styl loga by měl odrážet čistotu, preciznost a spojení s přírodou. </a:t>
            </a:r>
          </a:p>
          <a:p>
            <a:pPr>
              <a:lnSpc>
                <a:spcPct val="107000"/>
              </a:lnSpc>
            </a:pPr>
            <a:r>
              <a:rPr lang="cs-CZ" sz="1400" b="1" dirty="0"/>
              <a:t>Negativní prompt: </a:t>
            </a:r>
            <a:r>
              <a:rPr lang="cs-CZ" sz="1400" dirty="0"/>
              <a:t>Nepoužívej žádné prvky spojené s kovem, stroji nebo moderním průmyslem. Vyhni se příliš složitým nebo barevným návrhům. Logo by nemělo obsahovat abstraktní nebo futuristické tvary, neonové barvy nebo grafické prvky, které nejsou spojeny s tradiční ruční výrobou nebo dřevem.</a:t>
            </a:r>
            <a:endParaRPr lang="cs-CZ" sz="1400" kern="100" dirty="0">
              <a:ea typeface="Aptos" panose="020B0004020202020204" pitchFamily="34" charset="0"/>
              <a:cs typeface="Times New Roman" panose="02020603050405020304" pitchFamily="18" charset="0"/>
            </a:endParaRP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10" name="Obrázek 9">
            <a:extLst>
              <a:ext uri="{FF2B5EF4-FFF2-40B4-BE49-F238E27FC236}">
                <a16:creationId xmlns:a16="http://schemas.microsoft.com/office/drawing/2014/main" id="{E89A4FFB-9025-4D8B-9436-EDE4FD176385}"/>
              </a:ext>
            </a:extLst>
          </p:cNvPr>
          <p:cNvPicPr>
            <a:picLocks noChangeAspect="1"/>
          </p:cNvPicPr>
          <p:nvPr/>
        </p:nvPicPr>
        <p:blipFill>
          <a:blip r:embed="rId3"/>
          <a:stretch>
            <a:fillRect/>
          </a:stretch>
        </p:blipFill>
        <p:spPr>
          <a:xfrm>
            <a:off x="6316522" y="4787000"/>
            <a:ext cx="1930331" cy="1952329"/>
          </a:xfrm>
          <a:prstGeom prst="rect">
            <a:avLst/>
          </a:prstGeom>
        </p:spPr>
      </p:pic>
      <p:pic>
        <p:nvPicPr>
          <p:cNvPr id="11" name="Obrázek 10">
            <a:extLst>
              <a:ext uri="{FF2B5EF4-FFF2-40B4-BE49-F238E27FC236}">
                <a16:creationId xmlns:a16="http://schemas.microsoft.com/office/drawing/2014/main" id="{7E841384-3E7E-489B-946E-3EE1F6A207B6}"/>
              </a:ext>
            </a:extLst>
          </p:cNvPr>
          <p:cNvPicPr>
            <a:picLocks noChangeAspect="1"/>
          </p:cNvPicPr>
          <p:nvPr/>
        </p:nvPicPr>
        <p:blipFill>
          <a:blip r:embed="rId4"/>
          <a:stretch>
            <a:fillRect/>
          </a:stretch>
        </p:blipFill>
        <p:spPr>
          <a:xfrm>
            <a:off x="8546894" y="4776401"/>
            <a:ext cx="1770298" cy="2022741"/>
          </a:xfrm>
          <a:prstGeom prst="rect">
            <a:avLst/>
          </a:prstGeom>
        </p:spPr>
      </p:pic>
    </p:spTree>
    <p:extLst>
      <p:ext uri="{BB962C8B-B14F-4D97-AF65-F5344CB8AC3E}">
        <p14:creationId xmlns:p14="http://schemas.microsoft.com/office/powerpoint/2010/main" val="295447451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11129635" cy="731581"/>
          </a:xfrm>
        </p:spPr>
        <p:txBody>
          <a:bodyPr>
            <a:normAutofit fontScale="90000"/>
          </a:bodyPr>
          <a:lstStyle/>
          <a:p>
            <a:r>
              <a:rPr lang="cs-CZ" sz="3600" b="1" dirty="0">
                <a:latin typeface="+mn-lt"/>
              </a:rPr>
              <a:t>Generativní nástroje pro vytváření jiného než textového obsahu</a:t>
            </a:r>
            <a:endParaRPr lang="en-US" sz="3600" b="1" dirty="0">
              <a:latin typeface="+mn-lt"/>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extovéPole 3">
            <a:extLst>
              <a:ext uri="{FF2B5EF4-FFF2-40B4-BE49-F238E27FC236}">
                <a16:creationId xmlns:a16="http://schemas.microsoft.com/office/drawing/2014/main" id="{7249A6E6-0889-7C45-7C56-09EB9150DEDC}"/>
              </a:ext>
            </a:extLst>
          </p:cNvPr>
          <p:cNvSpPr txBox="1"/>
          <p:nvPr/>
        </p:nvSpPr>
        <p:spPr>
          <a:xfrm>
            <a:off x="6316522" y="1111675"/>
            <a:ext cx="5070346" cy="1754326"/>
          </a:xfrm>
          <a:prstGeom prst="rect">
            <a:avLst/>
          </a:prstGeom>
          <a:solidFill>
            <a:schemeClr val="accent3">
              <a:lumMod val="20000"/>
              <a:lumOff val="80000"/>
            </a:schemeClr>
          </a:solidFill>
          <a:ln>
            <a:solidFill>
              <a:schemeClr val="bg2">
                <a:lumMod val="90000"/>
              </a:schemeClr>
            </a:solidFill>
          </a:ln>
        </p:spPr>
        <p:txBody>
          <a:bodyPr wrap="square">
            <a:spAutoFit/>
          </a:bodyPr>
          <a:lstStyle/>
          <a:p>
            <a:r>
              <a:rPr lang="cs-CZ" b="1" dirty="0"/>
              <a:t>DALL-E 3:</a:t>
            </a:r>
          </a:p>
          <a:p>
            <a:r>
              <a:rPr lang="cs-CZ" b="1" dirty="0">
                <a:latin typeface="gg sans"/>
              </a:rPr>
              <a:t>Prompt: </a:t>
            </a:r>
            <a:r>
              <a:rPr lang="cs-CZ" dirty="0"/>
              <a:t>Vytvoř koláčový graf, který zobrazuje podíl věkových skupin obyvatel České republiky podle Sčítání lidu 2021. Rozděl obyvatele na tři kategorie: děti do 14 let, obyvatelé ve věku 15–64 let a lidé starší 65 let. Použij jemné, přirozené barvy.</a:t>
            </a:r>
          </a:p>
        </p:txBody>
      </p:sp>
      <p:sp>
        <p:nvSpPr>
          <p:cNvPr id="8" name="Zástupný obsah 7">
            <a:extLst>
              <a:ext uri="{FF2B5EF4-FFF2-40B4-BE49-F238E27FC236}">
                <a16:creationId xmlns:a16="http://schemas.microsoft.com/office/drawing/2014/main" id="{22AA233A-CB62-E873-6C99-1AA8B64952A9}"/>
              </a:ext>
            </a:extLst>
          </p:cNvPr>
          <p:cNvSpPr>
            <a:spLocks noGrp="1"/>
          </p:cNvSpPr>
          <p:nvPr>
            <p:ph idx="1"/>
          </p:nvPr>
        </p:nvSpPr>
        <p:spPr>
          <a:xfrm>
            <a:off x="131577" y="1366757"/>
            <a:ext cx="5743902" cy="5236160"/>
          </a:xfrm>
        </p:spPr>
        <p:txBody>
          <a:bodyPr>
            <a:normAutofit fontScale="92500"/>
          </a:bodyPr>
          <a:lstStyle/>
          <a:p>
            <a:pPr marL="0" indent="0">
              <a:buNone/>
            </a:pPr>
            <a:r>
              <a:rPr lang="cs-CZ" sz="2400" b="1" dirty="0"/>
              <a:t>Generování 2D obrazu</a:t>
            </a:r>
          </a:p>
          <a:p>
            <a:r>
              <a:rPr lang="cs-CZ" sz="2400" b="1" dirty="0"/>
              <a:t>Digitální umění a ilustrace</a:t>
            </a:r>
          </a:p>
          <a:p>
            <a:pPr lvl="1"/>
            <a:r>
              <a:rPr lang="cs-CZ" sz="2000" dirty="0"/>
              <a:t>AI transformuje tradiční umělecké procesy, umožňuje tvorbu nových stylů a vizuálních zážitků.</a:t>
            </a:r>
          </a:p>
          <a:p>
            <a:r>
              <a:rPr lang="cs-CZ" sz="2400" b="1" dirty="0"/>
              <a:t>Automatizace grafického designu</a:t>
            </a:r>
          </a:p>
          <a:p>
            <a:pPr lvl="1"/>
            <a:r>
              <a:rPr lang="cs-CZ" sz="2000" dirty="0"/>
              <a:t>Generování reklamních materiálů, log a vizuálních identit na základě zadaných parametrů.</a:t>
            </a:r>
          </a:p>
          <a:p>
            <a:r>
              <a:rPr lang="cs-CZ" sz="2400" b="1" dirty="0"/>
              <a:t>Personalizovaný obsah</a:t>
            </a:r>
          </a:p>
          <a:p>
            <a:pPr lvl="1"/>
            <a:r>
              <a:rPr lang="cs-CZ" sz="2000" dirty="0"/>
              <a:t>Vytváření unikátního obsahu pro sociální média, webové stránky a online kampaně na míru cílové skupině.</a:t>
            </a:r>
          </a:p>
          <a:p>
            <a:r>
              <a:rPr lang="cs-CZ" sz="2400" b="1" dirty="0"/>
              <a:t>Vizualizace dat</a:t>
            </a:r>
          </a:p>
          <a:p>
            <a:pPr lvl="1"/>
            <a:r>
              <a:rPr lang="cs-CZ" sz="2000" dirty="0"/>
              <a:t>AI nástroje přeměňují komplexní datové sady na srozumitelné a esteticky přitažlivé grafy a infografiky.</a:t>
            </a:r>
          </a:p>
        </p:txBody>
      </p:sp>
      <p:pic>
        <p:nvPicPr>
          <p:cNvPr id="5" name="Obrázek 4">
            <a:extLst>
              <a:ext uri="{FF2B5EF4-FFF2-40B4-BE49-F238E27FC236}">
                <a16:creationId xmlns:a16="http://schemas.microsoft.com/office/drawing/2014/main" id="{EC5908C2-02CF-4AA5-AB74-B34A6AEB24D0}"/>
              </a:ext>
            </a:extLst>
          </p:cNvPr>
          <p:cNvPicPr>
            <a:picLocks noChangeAspect="1"/>
          </p:cNvPicPr>
          <p:nvPr/>
        </p:nvPicPr>
        <p:blipFill>
          <a:blip r:embed="rId3"/>
          <a:stretch>
            <a:fillRect/>
          </a:stretch>
        </p:blipFill>
        <p:spPr>
          <a:xfrm>
            <a:off x="6316522" y="3081145"/>
            <a:ext cx="5070345" cy="3693483"/>
          </a:xfrm>
          <a:prstGeom prst="rect">
            <a:avLst/>
          </a:prstGeom>
        </p:spPr>
      </p:pic>
    </p:spTree>
    <p:extLst>
      <p:ext uri="{BB962C8B-B14F-4D97-AF65-F5344CB8AC3E}">
        <p14:creationId xmlns:p14="http://schemas.microsoft.com/office/powerpoint/2010/main" val="142071551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bdélník 9">
            <a:extLst>
              <a:ext uri="{FF2B5EF4-FFF2-40B4-BE49-F238E27FC236}">
                <a16:creationId xmlns:a16="http://schemas.microsoft.com/office/drawing/2014/main" id="{4E51FAE9-D6FA-1016-50B4-3E3473FF9186}"/>
              </a:ext>
            </a:extLst>
          </p:cNvPr>
          <p:cNvSpPr/>
          <p:nvPr/>
        </p:nvSpPr>
        <p:spPr>
          <a:xfrm>
            <a:off x="0" y="6450030"/>
            <a:ext cx="12225158" cy="39490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86661" y="162931"/>
            <a:ext cx="11530684" cy="1243584"/>
          </a:xfrm>
        </p:spPr>
        <p:txBody>
          <a:bodyPr>
            <a:normAutofit/>
          </a:bodyPr>
          <a:lstStyle/>
          <a:p>
            <a:r>
              <a:rPr lang="cs-CZ" sz="3200" b="1" dirty="0">
                <a:solidFill>
                  <a:srgbClr val="282829"/>
                </a:solidFill>
                <a:latin typeface="-apple-system"/>
              </a:rPr>
              <a:t>Generativní nástroje pro vytváření jiného než textového obsahu</a:t>
            </a:r>
            <a:endParaRPr lang="en-US" sz="32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8" name="Picture 4" descr="DeepArt, the computer that paints your portrait - EPFL">
            <a:extLst>
              <a:ext uri="{FF2B5EF4-FFF2-40B4-BE49-F238E27FC236}">
                <a16:creationId xmlns:a16="http://schemas.microsoft.com/office/drawing/2014/main" id="{E6EA049D-BC97-4878-AD85-6E0E744FB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82883"/>
            <a:ext cx="12225158" cy="2934038"/>
          </a:xfrm>
          <a:prstGeom prst="rect">
            <a:avLst/>
          </a:prstGeom>
          <a:noFill/>
          <a:extLst>
            <a:ext uri="{909E8E84-426E-40DD-AFC4-6F175D3DCCD1}">
              <a14:hiddenFill xmlns:a14="http://schemas.microsoft.com/office/drawing/2010/main">
                <a:solidFill>
                  <a:srgbClr val="FFFFFF"/>
                </a:solidFill>
              </a14:hiddenFill>
            </a:ext>
          </a:extLst>
        </p:spPr>
      </p:pic>
      <p:sp>
        <p:nvSpPr>
          <p:cNvPr id="9" name="TextovéPole 8">
            <a:extLst>
              <a:ext uri="{FF2B5EF4-FFF2-40B4-BE49-F238E27FC236}">
                <a16:creationId xmlns:a16="http://schemas.microsoft.com/office/drawing/2014/main" id="{3FBE5B4B-58F1-929F-9685-3BB1E5D7A330}"/>
              </a:ext>
            </a:extLst>
          </p:cNvPr>
          <p:cNvSpPr txBox="1"/>
          <p:nvPr/>
        </p:nvSpPr>
        <p:spPr>
          <a:xfrm>
            <a:off x="0" y="6488668"/>
            <a:ext cx="10499972" cy="369332"/>
          </a:xfrm>
          <a:prstGeom prst="rect">
            <a:avLst/>
          </a:prstGeom>
          <a:noFill/>
        </p:spPr>
        <p:txBody>
          <a:bodyPr wrap="square">
            <a:spAutoFit/>
          </a:bodyPr>
          <a:lstStyle/>
          <a:p>
            <a:r>
              <a:rPr lang="cs-CZ" dirty="0"/>
              <a:t>https://www.deeparteffects.com/</a:t>
            </a:r>
          </a:p>
        </p:txBody>
      </p:sp>
      <p:sp>
        <p:nvSpPr>
          <p:cNvPr id="12" name="Zástupný obsah 11">
            <a:extLst>
              <a:ext uri="{FF2B5EF4-FFF2-40B4-BE49-F238E27FC236}">
                <a16:creationId xmlns:a16="http://schemas.microsoft.com/office/drawing/2014/main" id="{A8B0B23C-E572-7F5B-AE79-21074143FE41}"/>
              </a:ext>
            </a:extLst>
          </p:cNvPr>
          <p:cNvSpPr>
            <a:spLocks noGrp="1"/>
          </p:cNvSpPr>
          <p:nvPr>
            <p:ph idx="1"/>
          </p:nvPr>
        </p:nvSpPr>
        <p:spPr>
          <a:xfrm>
            <a:off x="112341" y="1258470"/>
            <a:ext cx="11805004" cy="4351338"/>
          </a:xfrm>
        </p:spPr>
        <p:txBody>
          <a:bodyPr>
            <a:normAutofit/>
          </a:bodyPr>
          <a:lstStyle/>
          <a:p>
            <a:pPr marL="0" indent="0">
              <a:buNone/>
            </a:pPr>
            <a:r>
              <a:rPr lang="cs-CZ" sz="2200" b="1" dirty="0">
                <a:solidFill>
                  <a:srgbClr val="282829"/>
                </a:solidFill>
                <a:latin typeface="-apple-system"/>
              </a:rPr>
              <a:t>Úpravy a generování 2D obrazu</a:t>
            </a:r>
            <a:endParaRPr lang="cs-CZ" sz="2200" b="1" dirty="0"/>
          </a:p>
          <a:p>
            <a:r>
              <a:rPr lang="cs-CZ" sz="2200" b="1" dirty="0"/>
              <a:t>Stylová transformace</a:t>
            </a:r>
          </a:p>
          <a:p>
            <a:pPr lvl="1"/>
            <a:r>
              <a:rPr lang="cs-CZ" sz="2000" dirty="0"/>
              <a:t>AI umožňuje převádět fotografie a obrazy do různých uměleckých stylů, od impresionismu po moderní digitální umění.</a:t>
            </a:r>
          </a:p>
          <a:p>
            <a:r>
              <a:rPr lang="cs-CZ" sz="2200" b="1" dirty="0"/>
              <a:t>Personalizované umění</a:t>
            </a:r>
          </a:p>
          <a:p>
            <a:pPr lvl="1"/>
            <a:r>
              <a:rPr lang="cs-CZ" sz="2000" dirty="0"/>
              <a:t>Umožňuje uživatelům vytvořit unikátní umělecká díla z jejich vlastních fotografií podle zadaných preferencí.</a:t>
            </a:r>
          </a:p>
        </p:txBody>
      </p:sp>
    </p:spTree>
    <p:extLst>
      <p:ext uri="{BB962C8B-B14F-4D97-AF65-F5344CB8AC3E}">
        <p14:creationId xmlns:p14="http://schemas.microsoft.com/office/powerpoint/2010/main" val="534230979"/>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bdélník 7">
            <a:extLst>
              <a:ext uri="{FF2B5EF4-FFF2-40B4-BE49-F238E27FC236}">
                <a16:creationId xmlns:a16="http://schemas.microsoft.com/office/drawing/2014/main" id="{6A8959D3-ACC2-8225-7AE7-28BF5D1AAFC4}"/>
              </a:ext>
            </a:extLst>
          </p:cNvPr>
          <p:cNvSpPr/>
          <p:nvPr/>
        </p:nvSpPr>
        <p:spPr>
          <a:xfrm>
            <a:off x="6683767" y="0"/>
            <a:ext cx="5506926" cy="6870144"/>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objektů</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241494" y="1422586"/>
            <a:ext cx="6440966" cy="5435413"/>
          </a:xfrm>
        </p:spPr>
        <p:txBody>
          <a:bodyPr>
            <a:normAutofit/>
          </a:bodyPr>
          <a:lstStyle/>
          <a:p>
            <a:r>
              <a:rPr lang="cs-CZ" sz="2400" b="1" dirty="0"/>
              <a:t>3D modelování a prototypování</a:t>
            </a:r>
          </a:p>
          <a:p>
            <a:pPr lvl="1"/>
            <a:r>
              <a:rPr lang="cs-CZ" sz="2000" dirty="0"/>
              <a:t>Využití AI k rychlému vytváření a iteraci 3D modelů pro design a prototypování.</a:t>
            </a:r>
          </a:p>
          <a:p>
            <a:r>
              <a:rPr lang="cs-CZ" sz="2400" b="1" dirty="0"/>
              <a:t>Procedurální generování</a:t>
            </a:r>
          </a:p>
          <a:p>
            <a:pPr lvl="1"/>
            <a:r>
              <a:rPr lang="cs-CZ" sz="2000" dirty="0"/>
              <a:t>Automatická tvorba složitých struktur a ekosystémů pro použití ve hrách a virtuální realitě.</a:t>
            </a:r>
          </a:p>
          <a:p>
            <a:r>
              <a:rPr lang="cs-CZ" sz="2400" b="1" dirty="0"/>
              <a:t>Architektonická vizualizace</a:t>
            </a:r>
          </a:p>
          <a:p>
            <a:pPr lvl="1"/>
            <a:r>
              <a:rPr lang="cs-CZ" sz="2000" dirty="0"/>
              <a:t>AI pomáhá architektům vytvářet realistické 3D modely budov a urbanistických scénářů.</a:t>
            </a:r>
          </a:p>
          <a:p>
            <a:r>
              <a:rPr lang="cs-CZ" sz="2400" b="1" dirty="0"/>
              <a:t>Personalizace výrobků</a:t>
            </a:r>
          </a:p>
          <a:p>
            <a:pPr lvl="1"/>
            <a:r>
              <a:rPr lang="cs-CZ" sz="2000" dirty="0"/>
              <a:t>Možnost zákazníkům upravit design produktů dle svých představ a požadavků.</a:t>
            </a:r>
          </a:p>
          <a:p>
            <a:r>
              <a:rPr lang="cs-CZ" sz="2400" b="1" dirty="0"/>
              <a:t>Optimalizace pro výrobu</a:t>
            </a:r>
          </a:p>
          <a:p>
            <a:pPr lvl="1"/>
            <a:r>
              <a:rPr lang="cs-CZ" sz="2000" dirty="0"/>
              <a:t>Inteligentní algoritmy zohledňují výrobní omezení pro tvorbu výrobně efektivních 3D modelů.</a:t>
            </a:r>
          </a:p>
        </p:txBody>
      </p:sp>
      <p:pic>
        <p:nvPicPr>
          <p:cNvPr id="1026" name="Picture 2" descr="How AI &amp; Generative Design Work Together | Autodesk">
            <a:extLst>
              <a:ext uri="{FF2B5EF4-FFF2-40B4-BE49-F238E27FC236}">
                <a16:creationId xmlns:a16="http://schemas.microsoft.com/office/drawing/2014/main" id="{9004FEC7-1E66-EC3A-AA73-58218FC3BB0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30998" y="0"/>
            <a:ext cx="4611711" cy="2508518"/>
          </a:xfrm>
          <a:prstGeom prst="rect">
            <a:avLst/>
          </a:prstGeom>
          <a:noFill/>
          <a:extLst>
            <a:ext uri="{909E8E84-426E-40DD-AFC4-6F175D3DCCD1}">
              <a14:hiddenFill xmlns:a14="http://schemas.microsoft.com/office/drawing/2010/main">
                <a:solidFill>
                  <a:srgbClr val="FFFFFF"/>
                </a:solidFill>
              </a14:hiddenFill>
            </a:ext>
          </a:extLst>
        </p:spPr>
      </p:pic>
      <p:pic>
        <p:nvPicPr>
          <p:cNvPr id="5" name="Obrázek 4">
            <a:extLst>
              <a:ext uri="{FF2B5EF4-FFF2-40B4-BE49-F238E27FC236}">
                <a16:creationId xmlns:a16="http://schemas.microsoft.com/office/drawing/2014/main" id="{486A80C3-6E46-CA81-8465-4C061796C3BC}"/>
              </a:ext>
            </a:extLst>
          </p:cNvPr>
          <p:cNvPicPr>
            <a:picLocks noChangeAspect="1"/>
          </p:cNvPicPr>
          <p:nvPr/>
        </p:nvPicPr>
        <p:blipFill rotWithShape="1">
          <a:blip r:embed="rId4"/>
          <a:srcRect t="18362"/>
          <a:stretch/>
        </p:blipFill>
        <p:spPr>
          <a:xfrm>
            <a:off x="7532778" y="2560747"/>
            <a:ext cx="3530600" cy="2200121"/>
          </a:xfrm>
          <a:prstGeom prst="rect">
            <a:avLst/>
          </a:prstGeom>
        </p:spPr>
      </p:pic>
      <p:sp>
        <p:nvSpPr>
          <p:cNvPr id="10" name="TextovéPole 9">
            <a:extLst>
              <a:ext uri="{FF2B5EF4-FFF2-40B4-BE49-F238E27FC236}">
                <a16:creationId xmlns:a16="http://schemas.microsoft.com/office/drawing/2014/main" id="{0C161BD6-1096-6C0B-DFD5-7EC46E48999F}"/>
              </a:ext>
            </a:extLst>
          </p:cNvPr>
          <p:cNvSpPr txBox="1"/>
          <p:nvPr/>
        </p:nvSpPr>
        <p:spPr>
          <a:xfrm>
            <a:off x="6762653" y="2098354"/>
            <a:ext cx="6719298" cy="646331"/>
          </a:xfrm>
          <a:prstGeom prst="rect">
            <a:avLst/>
          </a:prstGeom>
          <a:noFill/>
        </p:spPr>
        <p:txBody>
          <a:bodyPr wrap="square">
            <a:spAutoFit/>
          </a:bodyPr>
          <a:lstStyle/>
          <a:p>
            <a:r>
              <a:rPr lang="cs-CZ" dirty="0">
                <a:hlinkClick r:id="rId5"/>
              </a:rPr>
              <a:t>https://www.autodesk.com/products/fusion-360/blog</a:t>
            </a:r>
            <a:endParaRPr lang="cs-CZ" dirty="0"/>
          </a:p>
          <a:p>
            <a:r>
              <a:rPr lang="cs-CZ" dirty="0"/>
              <a:t>/ai-the-other-designer-in-the-room/</a:t>
            </a:r>
          </a:p>
        </p:txBody>
      </p:sp>
      <p:pic>
        <p:nvPicPr>
          <p:cNvPr id="16" name="Obrázek 15">
            <a:extLst>
              <a:ext uri="{FF2B5EF4-FFF2-40B4-BE49-F238E27FC236}">
                <a16:creationId xmlns:a16="http://schemas.microsoft.com/office/drawing/2014/main" id="{3A1B412F-2ECD-7725-3C84-A19D2708D4FB}"/>
              </a:ext>
            </a:extLst>
          </p:cNvPr>
          <p:cNvPicPr>
            <a:picLocks noChangeAspect="1"/>
          </p:cNvPicPr>
          <p:nvPr/>
        </p:nvPicPr>
        <p:blipFill>
          <a:blip r:embed="rId6"/>
          <a:stretch>
            <a:fillRect/>
          </a:stretch>
        </p:blipFill>
        <p:spPr>
          <a:xfrm>
            <a:off x="6707301" y="4597835"/>
            <a:ext cx="5484699" cy="2200121"/>
          </a:xfrm>
          <a:prstGeom prst="rect">
            <a:avLst/>
          </a:prstGeom>
        </p:spPr>
      </p:pic>
      <p:sp>
        <p:nvSpPr>
          <p:cNvPr id="12" name="TextovéPole 11">
            <a:extLst>
              <a:ext uri="{FF2B5EF4-FFF2-40B4-BE49-F238E27FC236}">
                <a16:creationId xmlns:a16="http://schemas.microsoft.com/office/drawing/2014/main" id="{DD375C09-E1CA-4D6E-CE01-5E9436AB0921}"/>
              </a:ext>
            </a:extLst>
          </p:cNvPr>
          <p:cNvSpPr txBox="1"/>
          <p:nvPr/>
        </p:nvSpPr>
        <p:spPr>
          <a:xfrm>
            <a:off x="6762653" y="6606752"/>
            <a:ext cx="6796354" cy="369332"/>
          </a:xfrm>
          <a:prstGeom prst="rect">
            <a:avLst/>
          </a:prstGeom>
          <a:noFill/>
        </p:spPr>
        <p:txBody>
          <a:bodyPr wrap="square">
            <a:spAutoFit/>
          </a:bodyPr>
          <a:lstStyle/>
          <a:p>
            <a:r>
              <a:rPr lang="cs-CZ" dirty="0"/>
              <a:t>https://app.getleo.ai/</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6739264" y="4391536"/>
            <a:ext cx="6097712" cy="369332"/>
          </a:xfrm>
          <a:prstGeom prst="rect">
            <a:avLst/>
          </a:prstGeom>
          <a:noFill/>
        </p:spPr>
        <p:txBody>
          <a:bodyPr wrap="square">
            <a:spAutoFit/>
          </a:bodyPr>
          <a:lstStyle/>
          <a:p>
            <a:r>
              <a:rPr lang="cs-CZ" dirty="0"/>
              <a:t>https://huggingface.co/spaces/openai/point-e</a:t>
            </a:r>
          </a:p>
        </p:txBody>
      </p:sp>
    </p:spTree>
    <p:extLst>
      <p:ext uri="{BB962C8B-B14F-4D97-AF65-F5344CB8AC3E}">
        <p14:creationId xmlns:p14="http://schemas.microsoft.com/office/powerpoint/2010/main" val="289868768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hudby</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348106" y="1446408"/>
            <a:ext cx="5834506" cy="5490982"/>
          </a:xfrm>
        </p:spPr>
        <p:txBody>
          <a:bodyPr>
            <a:normAutofit/>
          </a:bodyPr>
          <a:lstStyle/>
          <a:p>
            <a:pPr lvl="1"/>
            <a:r>
              <a:rPr lang="cs-CZ" b="1" dirty="0"/>
              <a:t>Žánrová rozmanitost</a:t>
            </a:r>
          </a:p>
          <a:p>
            <a:pPr lvl="2"/>
            <a:r>
              <a:rPr lang="cs-CZ" sz="2400" dirty="0"/>
              <a:t>generování hudby napříč žánry.</a:t>
            </a:r>
          </a:p>
          <a:p>
            <a:pPr lvl="1"/>
            <a:r>
              <a:rPr lang="cs-CZ" b="1" dirty="0"/>
              <a:t>Kreativní spolupráce</a:t>
            </a:r>
          </a:p>
          <a:p>
            <a:pPr lvl="2"/>
            <a:r>
              <a:rPr lang="cs-CZ" sz="2400" dirty="0"/>
              <a:t>AI spolupráce s hudebníky pro tvorbu originálních skladeb.</a:t>
            </a:r>
          </a:p>
          <a:p>
            <a:pPr lvl="1"/>
            <a:r>
              <a:rPr lang="cs-CZ" b="1" dirty="0"/>
              <a:t>Rozšíření možností</a:t>
            </a:r>
          </a:p>
          <a:p>
            <a:pPr lvl="2"/>
            <a:r>
              <a:rPr lang="cs-CZ" sz="2400" dirty="0"/>
              <a:t>AI otevírá nové možnosti pro experimentování a inovaci v hudbě.</a:t>
            </a:r>
            <a:endParaRPr lang="en-US" sz="2400" dirty="0"/>
          </a:p>
          <a:p>
            <a:pPr lvl="2"/>
            <a:endParaRPr lang="cs-CZ" sz="2400" dirty="0"/>
          </a:p>
          <a:p>
            <a:pPr marL="457200" lvl="1" indent="0">
              <a:buNone/>
            </a:pPr>
            <a:r>
              <a:rPr lang="cs-CZ" sz="2200" dirty="0">
                <a:hlinkClick r:id="rId3"/>
              </a:rPr>
              <a:t>https://soundraw.io/edit_music</a:t>
            </a:r>
            <a:endParaRPr lang="cs-CZ" sz="2200" dirty="0"/>
          </a:p>
          <a:p>
            <a:pPr marL="457200" lvl="1" indent="0">
              <a:buNone/>
            </a:pPr>
            <a:r>
              <a:rPr lang="cs-CZ" sz="2200" dirty="0">
                <a:hlinkClick r:id="rId4"/>
              </a:rPr>
              <a:t>https://suno.com/</a:t>
            </a:r>
            <a:endParaRPr lang="cs-CZ" sz="2200" dirty="0"/>
          </a:p>
          <a:p>
            <a:pPr marL="457200" lvl="1" indent="0">
              <a:buNone/>
            </a:pPr>
            <a:r>
              <a:rPr lang="cs-CZ" sz="2200" dirty="0">
                <a:hlinkClick r:id="rId5"/>
              </a:rPr>
              <a:t>https://www.aiva.ai/</a:t>
            </a:r>
            <a:endParaRPr lang="cs-CZ" sz="2200" dirty="0"/>
          </a:p>
        </p:txBody>
      </p:sp>
      <p:pic>
        <p:nvPicPr>
          <p:cNvPr id="13" name="Obrázek 12">
            <a:extLst>
              <a:ext uri="{FF2B5EF4-FFF2-40B4-BE49-F238E27FC236}">
                <a16:creationId xmlns:a16="http://schemas.microsoft.com/office/drawing/2014/main" id="{2BF0E6D2-FAAF-21C7-9262-D63C972D9587}"/>
              </a:ext>
            </a:extLst>
          </p:cNvPr>
          <p:cNvPicPr>
            <a:picLocks noChangeAspect="1"/>
          </p:cNvPicPr>
          <p:nvPr/>
        </p:nvPicPr>
        <p:blipFill rotWithShape="1">
          <a:blip r:embed="rId6"/>
          <a:srcRect t="32968"/>
          <a:stretch/>
        </p:blipFill>
        <p:spPr>
          <a:xfrm>
            <a:off x="5843271" y="7870"/>
            <a:ext cx="6347421" cy="4254820"/>
          </a:xfrm>
          <a:prstGeom prst="rect">
            <a:avLst/>
          </a:prstGeom>
        </p:spPr>
      </p:pic>
      <p:pic>
        <p:nvPicPr>
          <p:cNvPr id="6" name="Obrázek 5">
            <a:extLst>
              <a:ext uri="{FF2B5EF4-FFF2-40B4-BE49-F238E27FC236}">
                <a16:creationId xmlns:a16="http://schemas.microsoft.com/office/drawing/2014/main" id="{A455641A-D702-38D0-8BE4-07B614121946}"/>
              </a:ext>
            </a:extLst>
          </p:cNvPr>
          <p:cNvPicPr>
            <a:picLocks noChangeAspect="1"/>
          </p:cNvPicPr>
          <p:nvPr/>
        </p:nvPicPr>
        <p:blipFill>
          <a:blip r:embed="rId7"/>
          <a:stretch>
            <a:fillRect/>
          </a:stretch>
        </p:blipFill>
        <p:spPr>
          <a:xfrm>
            <a:off x="5843272" y="4191899"/>
            <a:ext cx="6348727" cy="2658231"/>
          </a:xfrm>
          <a:prstGeom prst="rect">
            <a:avLst/>
          </a:prstGeom>
        </p:spPr>
      </p:pic>
    </p:spTree>
    <p:extLst>
      <p:ext uri="{BB962C8B-B14F-4D97-AF65-F5344CB8AC3E}">
        <p14:creationId xmlns:p14="http://schemas.microsoft.com/office/powerpoint/2010/main" val="368691821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videa</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42679" y="1362278"/>
            <a:ext cx="6616534" cy="5537013"/>
          </a:xfrm>
        </p:spPr>
        <p:txBody>
          <a:bodyPr>
            <a:normAutofit fontScale="92500" lnSpcReduction="10000"/>
          </a:bodyPr>
          <a:lstStyle/>
          <a:p>
            <a:r>
              <a:rPr lang="cs-CZ" sz="2400" b="1" dirty="0"/>
              <a:t>Revoluce ve video produkci</a:t>
            </a:r>
          </a:p>
          <a:p>
            <a:pPr lvl="1"/>
            <a:r>
              <a:rPr lang="cs-CZ" sz="2000" dirty="0"/>
              <a:t>Generativní AI nástroje umožňují tvorbu realistických video sekvencí a animací s minimálním lidským zásahem.</a:t>
            </a:r>
          </a:p>
          <a:p>
            <a:r>
              <a:rPr lang="cs-CZ" sz="2400" b="1" dirty="0"/>
              <a:t>Snižování nákladů a času</a:t>
            </a:r>
          </a:p>
          <a:p>
            <a:pPr lvl="1"/>
            <a:r>
              <a:rPr lang="cs-CZ" sz="2000" dirty="0"/>
              <a:t>Umožňují rychlou a nákladově efektivní produkci videa, otevírají dveře pro tvůrce s omezeným rozpočtem.</a:t>
            </a:r>
          </a:p>
          <a:p>
            <a:r>
              <a:rPr lang="cs-CZ" sz="2400" b="1" dirty="0"/>
              <a:t>Personalizace obsahu</a:t>
            </a:r>
          </a:p>
          <a:p>
            <a:pPr lvl="1"/>
            <a:r>
              <a:rPr lang="cs-CZ" sz="2000" dirty="0"/>
              <a:t>AI dokáže generovat video obsah přizpůsobený konkrétním potřebám a preferencím diváků.</a:t>
            </a:r>
          </a:p>
          <a:p>
            <a:r>
              <a:rPr lang="cs-CZ" sz="2400" b="1" dirty="0"/>
              <a:t>Inovace ve vyprávění</a:t>
            </a:r>
          </a:p>
          <a:p>
            <a:pPr lvl="1"/>
            <a:r>
              <a:rPr lang="cs-CZ" sz="2000" dirty="0"/>
              <a:t>Nabízí nové možnosti pro vyprávění příběhů, umožňuje tvůrcům experimentovat s nekonvenčními narativy a formáty.</a:t>
            </a:r>
          </a:p>
          <a:p>
            <a:r>
              <a:rPr lang="cs-CZ" sz="2400" b="1" dirty="0"/>
              <a:t>Zvýšení kreativity</a:t>
            </a:r>
          </a:p>
          <a:p>
            <a:pPr lvl="1"/>
            <a:r>
              <a:rPr lang="cs-CZ" sz="2000" dirty="0"/>
              <a:t>Otevírá nové cesty pro kreativní vyjádření, odstraněním technických bariér a poskytnutím nástrojů pro realizaci vizionářských nápadů.</a:t>
            </a:r>
          </a:p>
          <a:p>
            <a:r>
              <a:rPr lang="cs-CZ" sz="2400" dirty="0"/>
              <a:t>např. </a:t>
            </a:r>
            <a:r>
              <a:rPr lang="cs-CZ" sz="2400" b="1" dirty="0" err="1"/>
              <a:t>Pictory</a:t>
            </a:r>
            <a:r>
              <a:rPr lang="cs-CZ" sz="2400" b="1" dirty="0"/>
              <a:t>, </a:t>
            </a:r>
            <a:r>
              <a:rPr lang="cs-CZ" sz="2400" b="1" dirty="0" err="1"/>
              <a:t>Sora</a:t>
            </a:r>
            <a:r>
              <a:rPr lang="cs-CZ" sz="2400" b="1" dirty="0"/>
              <a:t> AI</a:t>
            </a:r>
          </a:p>
        </p:txBody>
      </p:sp>
      <p:pic>
        <p:nvPicPr>
          <p:cNvPr id="5" name="Obrázek 4">
            <a:extLst>
              <a:ext uri="{FF2B5EF4-FFF2-40B4-BE49-F238E27FC236}">
                <a16:creationId xmlns:a16="http://schemas.microsoft.com/office/drawing/2014/main" id="{EA2BB78E-F6BE-FA08-981D-A092AF99E7BA}"/>
              </a:ext>
            </a:extLst>
          </p:cNvPr>
          <p:cNvPicPr>
            <a:picLocks noChangeAspect="1"/>
          </p:cNvPicPr>
          <p:nvPr/>
        </p:nvPicPr>
        <p:blipFill>
          <a:blip r:embed="rId3"/>
          <a:stretch>
            <a:fillRect/>
          </a:stretch>
        </p:blipFill>
        <p:spPr>
          <a:xfrm>
            <a:off x="7155168" y="0"/>
            <a:ext cx="5036832" cy="2766944"/>
          </a:xfrm>
          <a:prstGeom prst="rect">
            <a:avLst/>
          </a:prstGeom>
        </p:spPr>
      </p:pic>
      <p:pic>
        <p:nvPicPr>
          <p:cNvPr id="9" name="Obrázek 8">
            <a:extLst>
              <a:ext uri="{FF2B5EF4-FFF2-40B4-BE49-F238E27FC236}">
                <a16:creationId xmlns:a16="http://schemas.microsoft.com/office/drawing/2014/main" id="{F511681C-1564-491E-E120-209A251C1354}"/>
              </a:ext>
            </a:extLst>
          </p:cNvPr>
          <p:cNvPicPr>
            <a:picLocks noChangeAspect="1"/>
          </p:cNvPicPr>
          <p:nvPr/>
        </p:nvPicPr>
        <p:blipFill>
          <a:blip r:embed="rId4"/>
          <a:stretch>
            <a:fillRect/>
          </a:stretch>
        </p:blipFill>
        <p:spPr>
          <a:xfrm>
            <a:off x="7162689" y="2766944"/>
            <a:ext cx="5029312" cy="2860133"/>
          </a:xfrm>
          <a:prstGeom prst="rect">
            <a:avLst/>
          </a:prstGeom>
        </p:spPr>
      </p:pic>
      <p:sp>
        <p:nvSpPr>
          <p:cNvPr id="3" name="Obdélník 2">
            <a:extLst>
              <a:ext uri="{FF2B5EF4-FFF2-40B4-BE49-F238E27FC236}">
                <a16:creationId xmlns:a16="http://schemas.microsoft.com/office/drawing/2014/main" id="{B38FD4AF-F6D3-4E4C-9B22-081FBEDBF5D5}"/>
              </a:ext>
            </a:extLst>
          </p:cNvPr>
          <p:cNvSpPr/>
          <p:nvPr/>
        </p:nvSpPr>
        <p:spPr>
          <a:xfrm>
            <a:off x="7155168" y="5873206"/>
            <a:ext cx="3510320" cy="677108"/>
          </a:xfrm>
          <a:prstGeom prst="rect">
            <a:avLst/>
          </a:prstGeom>
        </p:spPr>
        <p:txBody>
          <a:bodyPr wrap="none">
            <a:spAutoFit/>
          </a:bodyPr>
          <a:lstStyle/>
          <a:p>
            <a:r>
              <a:rPr lang="cs-CZ" sz="2000" dirty="0">
                <a:hlinkClick r:id="rId5"/>
              </a:rPr>
              <a:t>https://openai.com/index/sora/</a:t>
            </a:r>
            <a:endParaRPr lang="cs-CZ" sz="2000" dirty="0"/>
          </a:p>
          <a:p>
            <a:endParaRPr lang="cs-CZ" dirty="0"/>
          </a:p>
        </p:txBody>
      </p:sp>
      <p:sp>
        <p:nvSpPr>
          <p:cNvPr id="6" name="Obdélník 5">
            <a:extLst>
              <a:ext uri="{FF2B5EF4-FFF2-40B4-BE49-F238E27FC236}">
                <a16:creationId xmlns:a16="http://schemas.microsoft.com/office/drawing/2014/main" id="{25753DE7-3B3B-4141-8A6B-E3EA6B12A0BA}"/>
              </a:ext>
            </a:extLst>
          </p:cNvPr>
          <p:cNvSpPr/>
          <p:nvPr/>
        </p:nvSpPr>
        <p:spPr>
          <a:xfrm>
            <a:off x="7155168" y="6365603"/>
            <a:ext cx="2045945" cy="677108"/>
          </a:xfrm>
          <a:prstGeom prst="rect">
            <a:avLst/>
          </a:prstGeom>
        </p:spPr>
        <p:txBody>
          <a:bodyPr wrap="none">
            <a:spAutoFit/>
          </a:bodyPr>
          <a:lstStyle/>
          <a:p>
            <a:r>
              <a:rPr lang="cs-CZ" sz="2000" dirty="0">
                <a:hlinkClick r:id="rId6"/>
              </a:rPr>
              <a:t>https://pictory.ai/</a:t>
            </a:r>
            <a:endParaRPr lang="cs-CZ" sz="2000" dirty="0"/>
          </a:p>
          <a:p>
            <a:endParaRPr lang="cs-CZ" dirty="0"/>
          </a:p>
        </p:txBody>
      </p:sp>
    </p:spTree>
    <p:extLst>
      <p:ext uri="{BB962C8B-B14F-4D97-AF65-F5344CB8AC3E}">
        <p14:creationId xmlns:p14="http://schemas.microsoft.com/office/powerpoint/2010/main" val="337219726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2" y="306941"/>
            <a:ext cx="6616534" cy="1243584"/>
          </a:xfrm>
        </p:spPr>
        <p:txBody>
          <a:bodyPr>
            <a:normAutofit/>
          </a:bodyPr>
          <a:lstStyle/>
          <a:p>
            <a:r>
              <a:rPr lang="cs-CZ" sz="3600" b="1" dirty="0">
                <a:latin typeface="Calibri" panose="020F0502020204030204" pitchFamily="34" charset="0"/>
              </a:rPr>
              <a:t>Generování 3D prostředí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Zástupný obsah 3">
            <a:extLst>
              <a:ext uri="{FF2B5EF4-FFF2-40B4-BE49-F238E27FC236}">
                <a16:creationId xmlns:a16="http://schemas.microsoft.com/office/drawing/2014/main" id="{3515C93C-4EC3-3AED-3516-FEDD8F81C07C}"/>
              </a:ext>
            </a:extLst>
          </p:cNvPr>
          <p:cNvSpPr>
            <a:spLocks noGrp="1"/>
          </p:cNvSpPr>
          <p:nvPr>
            <p:ph idx="1"/>
          </p:nvPr>
        </p:nvSpPr>
        <p:spPr>
          <a:xfrm>
            <a:off x="178846" y="1435756"/>
            <a:ext cx="5823539" cy="5537013"/>
          </a:xfrm>
        </p:spPr>
        <p:txBody>
          <a:bodyPr>
            <a:normAutofit/>
          </a:bodyPr>
          <a:lstStyle/>
          <a:p>
            <a:r>
              <a:rPr lang="cs-CZ" sz="2400" b="1" dirty="0"/>
              <a:t>AI asistovaná tvorba prostředí</a:t>
            </a:r>
          </a:p>
          <a:p>
            <a:pPr lvl="1"/>
            <a:r>
              <a:rPr lang="cs-CZ" sz="2000" dirty="0"/>
              <a:t>Využívání AI pro efektivní generování realistických herních světů.</a:t>
            </a:r>
          </a:p>
          <a:p>
            <a:r>
              <a:rPr lang="cs-CZ" sz="2400" b="1" dirty="0"/>
              <a:t>Dynamická adaptace</a:t>
            </a:r>
          </a:p>
          <a:p>
            <a:pPr lvl="1"/>
            <a:r>
              <a:rPr lang="cs-CZ" sz="2000" dirty="0"/>
              <a:t>AI přizpůsobuje prostředí herním situacím a rozhodnutím hráčů v reálném čase.</a:t>
            </a:r>
          </a:p>
          <a:p>
            <a:r>
              <a:rPr lang="cs-CZ" sz="2400" b="1" dirty="0"/>
              <a:t>Smart </a:t>
            </a:r>
            <a:r>
              <a:rPr lang="cs-CZ" sz="2400" b="1" dirty="0" err="1"/>
              <a:t>asset</a:t>
            </a:r>
            <a:r>
              <a:rPr lang="cs-CZ" sz="2400" b="1" dirty="0"/>
              <a:t> </a:t>
            </a:r>
            <a:r>
              <a:rPr lang="cs-CZ" sz="2400" b="1" dirty="0" err="1"/>
              <a:t>placement</a:t>
            </a:r>
            <a:endParaRPr lang="cs-CZ" sz="2400" b="1" dirty="0"/>
          </a:p>
          <a:p>
            <a:pPr lvl="1"/>
            <a:r>
              <a:rPr lang="cs-CZ" sz="2000" dirty="0"/>
              <a:t>AI optimalizuje umístění a distribuci objektů ve scéně pro zvýšení realismu a výkonu.</a:t>
            </a:r>
          </a:p>
          <a:p>
            <a:r>
              <a:rPr lang="cs-CZ" sz="2400" b="1" dirty="0"/>
              <a:t>Procedurální generování</a:t>
            </a:r>
          </a:p>
          <a:p>
            <a:pPr lvl="1"/>
            <a:r>
              <a:rPr lang="cs-CZ" sz="2000" dirty="0"/>
              <a:t>AI umožňuje vytvářet rozsáhlé a komplexní ekosystémy s minimálním vstupem od designérů.</a:t>
            </a:r>
          </a:p>
        </p:txBody>
      </p:sp>
      <p:sp>
        <p:nvSpPr>
          <p:cNvPr id="7" name="TextovéPole 6">
            <a:extLst>
              <a:ext uri="{FF2B5EF4-FFF2-40B4-BE49-F238E27FC236}">
                <a16:creationId xmlns:a16="http://schemas.microsoft.com/office/drawing/2014/main" id="{4F55730A-BC96-83E2-0FD2-692E4C48BE11}"/>
              </a:ext>
            </a:extLst>
          </p:cNvPr>
          <p:cNvSpPr txBox="1"/>
          <p:nvPr/>
        </p:nvSpPr>
        <p:spPr>
          <a:xfrm>
            <a:off x="7340146" y="6432781"/>
            <a:ext cx="6097712" cy="369332"/>
          </a:xfrm>
          <a:prstGeom prst="rect">
            <a:avLst/>
          </a:prstGeom>
          <a:noFill/>
        </p:spPr>
        <p:txBody>
          <a:bodyPr wrap="square">
            <a:spAutoFit/>
          </a:bodyPr>
          <a:lstStyle/>
          <a:p>
            <a:r>
              <a:rPr lang="cs-CZ" dirty="0"/>
              <a:t>https://huggingface.co/spaces/openai/point-e</a:t>
            </a:r>
          </a:p>
        </p:txBody>
      </p:sp>
      <p:pic>
        <p:nvPicPr>
          <p:cNvPr id="1026" name="Picture 2" descr="example_combined">
            <a:extLst>
              <a:ext uri="{FF2B5EF4-FFF2-40B4-BE49-F238E27FC236}">
                <a16:creationId xmlns:a16="http://schemas.microsoft.com/office/drawing/2014/main" id="{08AE81A5-F12E-211E-20A2-E5645F79C8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4693" y="0"/>
            <a:ext cx="609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8" name="Obrázek 7">
            <a:extLst>
              <a:ext uri="{FF2B5EF4-FFF2-40B4-BE49-F238E27FC236}">
                <a16:creationId xmlns:a16="http://schemas.microsoft.com/office/drawing/2014/main" id="{8B5D7B12-982B-0F03-658B-5D9DAC127CBD}"/>
              </a:ext>
            </a:extLst>
          </p:cNvPr>
          <p:cNvPicPr>
            <a:picLocks noChangeAspect="1"/>
          </p:cNvPicPr>
          <p:nvPr/>
        </p:nvPicPr>
        <p:blipFill>
          <a:blip r:embed="rId4"/>
          <a:stretch>
            <a:fillRect/>
          </a:stretch>
        </p:blipFill>
        <p:spPr>
          <a:xfrm>
            <a:off x="6066340" y="0"/>
            <a:ext cx="6124353" cy="6858000"/>
          </a:xfrm>
          <a:prstGeom prst="rect">
            <a:avLst/>
          </a:prstGeom>
        </p:spPr>
      </p:pic>
    </p:spTree>
    <p:extLst>
      <p:ext uri="{BB962C8B-B14F-4D97-AF65-F5344CB8AC3E}">
        <p14:creationId xmlns:p14="http://schemas.microsoft.com/office/powerpoint/2010/main" val="26165550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8222421" cy="5742768"/>
          </a:xfrm>
        </p:spPr>
        <p:txBody>
          <a:bodyPr>
            <a:normAutofit/>
          </a:bodyPr>
          <a:lstStyle/>
          <a:p>
            <a:r>
              <a:rPr lang="cs-CZ" sz="2400" b="1" dirty="0"/>
              <a:t>Co je to prompt?</a:t>
            </a:r>
          </a:p>
          <a:p>
            <a:pPr lvl="1"/>
            <a:r>
              <a:rPr lang="cs-CZ" dirty="0"/>
              <a:t>Prompt je instrukce nebo dotaz zadávaný do AI systému</a:t>
            </a:r>
          </a:p>
          <a:p>
            <a:pPr lvl="1"/>
            <a:r>
              <a:rPr lang="cs-CZ" dirty="0"/>
              <a:t>Určuje, jaký typ odpovědi nebo obsahu má být vygenerován. </a:t>
            </a:r>
          </a:p>
          <a:p>
            <a:pPr lvl="1"/>
            <a:r>
              <a:rPr lang="cs-CZ" dirty="0"/>
              <a:t>Funguje jako vstupní bod pro interakci s AI.</a:t>
            </a:r>
          </a:p>
          <a:p>
            <a:r>
              <a:rPr lang="cs-CZ" sz="2400" b="1" dirty="0"/>
              <a:t>Příklady promptů:</a:t>
            </a:r>
          </a:p>
          <a:p>
            <a:pPr lvl="1"/>
            <a:r>
              <a:rPr lang="cs-CZ" dirty="0"/>
              <a:t>    </a:t>
            </a:r>
            <a:r>
              <a:rPr lang="cs-CZ" i="1" dirty="0"/>
              <a:t>,,Jaké AI-nástroje využije ve své práci učitel?“</a:t>
            </a:r>
          </a:p>
          <a:p>
            <a:pPr lvl="1"/>
            <a:r>
              <a:rPr lang="cs-CZ" i="1" dirty="0"/>
              <a:t>    „Napiš esej o klimatických změnách.“</a:t>
            </a:r>
          </a:p>
          <a:p>
            <a:pPr lvl="1"/>
            <a:r>
              <a:rPr lang="cs-CZ" i="1" dirty="0"/>
              <a:t>    „Vytvoř seznam úkolů pro dnešní den.“</a:t>
            </a:r>
          </a:p>
          <a:p>
            <a:pPr lvl="1"/>
            <a:r>
              <a:rPr lang="cs-CZ" i="1" dirty="0"/>
              <a:t>    „Generuj obrázek západu slunce nad horami.“</a:t>
            </a:r>
          </a:p>
          <a:p>
            <a:pPr lvl="1"/>
            <a:r>
              <a:rPr lang="cs-CZ" i="1" dirty="0"/>
              <a:t>    „Pomoz mi pochopit tento technický dokument.“</a:t>
            </a:r>
          </a:p>
          <a:p>
            <a:pPr lvl="1"/>
            <a:r>
              <a:rPr lang="cs-CZ" i="1" dirty="0"/>
              <a:t>    „Co je zobrazené na této fotografii?“</a:t>
            </a:r>
          </a:p>
          <a:p>
            <a:pPr lvl="1"/>
            <a:r>
              <a:rPr lang="cs-CZ" i="1" dirty="0"/>
              <a:t>    ,,Vytvoř mi prezentaci z přiložených dokumentů.“</a:t>
            </a:r>
          </a:p>
          <a:p>
            <a:pPr lvl="1"/>
            <a:endParaRPr lang="cs-CZ" dirty="0"/>
          </a:p>
          <a:p>
            <a:pPr marL="914400" lvl="2" indent="0">
              <a:buNone/>
            </a:pPr>
            <a:endParaRPr lang="cs-CZ" dirty="0"/>
          </a:p>
          <a:p>
            <a:pPr lvl="1"/>
            <a:endParaRPr lang="cs-CZ" dirty="0"/>
          </a:p>
          <a:p>
            <a:pPr lvl="1"/>
            <a:endParaRPr lang="cs-CZ" dirty="0"/>
          </a:p>
        </p:txBody>
      </p:sp>
      <p:pic>
        <p:nvPicPr>
          <p:cNvPr id="6" name="Obrázek 5">
            <a:extLst>
              <a:ext uri="{FF2B5EF4-FFF2-40B4-BE49-F238E27FC236}">
                <a16:creationId xmlns:a16="http://schemas.microsoft.com/office/drawing/2014/main" id="{C6E47E14-0F23-5ACA-223F-D469AF483010}"/>
              </a:ext>
            </a:extLst>
          </p:cNvPr>
          <p:cNvPicPr>
            <a:picLocks noChangeAspect="1"/>
          </p:cNvPicPr>
          <p:nvPr/>
        </p:nvPicPr>
        <p:blipFill>
          <a:blip r:embed="rId3"/>
          <a:stretch>
            <a:fillRect/>
          </a:stretch>
        </p:blipFill>
        <p:spPr>
          <a:xfrm>
            <a:off x="8096063" y="-4864"/>
            <a:ext cx="4094630" cy="6858000"/>
          </a:xfrm>
          <a:prstGeom prst="rect">
            <a:avLst/>
          </a:prstGeom>
        </p:spPr>
      </p:pic>
    </p:spTree>
    <p:extLst>
      <p:ext uri="{BB962C8B-B14F-4D97-AF65-F5344CB8AC3E}">
        <p14:creationId xmlns:p14="http://schemas.microsoft.com/office/powerpoint/2010/main" val="359023999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Přesnost:  </a:t>
            </a:r>
          </a:p>
          <a:p>
            <a:pPr lvl="1"/>
            <a:r>
              <a:rPr lang="cs-CZ" dirty="0"/>
              <a:t>Specifické a jasně formulované prompty vedou k relevantnějším a přesnějším výsledkům.</a:t>
            </a:r>
          </a:p>
          <a:p>
            <a:pPr lvl="1"/>
            <a:r>
              <a:rPr lang="cs-CZ" dirty="0"/>
              <a:t>Je důležité být konkrétní ve svých požadavcích.</a:t>
            </a:r>
          </a:p>
          <a:p>
            <a:pPr lvl="1"/>
            <a:r>
              <a:rPr lang="cs-CZ" dirty="0"/>
              <a:t>Vyhněte se nejednoznačnosti.</a:t>
            </a:r>
          </a:p>
          <a:p>
            <a:pPr lvl="1"/>
            <a:r>
              <a:rPr lang="cs-CZ" dirty="0"/>
              <a:t>Definujte formát nebo rozsah výstupu.</a:t>
            </a:r>
          </a:p>
          <a:p>
            <a:pPr lvl="1"/>
            <a:endParaRPr lang="cs-CZ" dirty="0"/>
          </a:p>
          <a:p>
            <a:pPr lvl="1"/>
            <a:r>
              <a:rPr lang="cs-CZ" dirty="0"/>
              <a:t>Příliš stručný prompt:</a:t>
            </a:r>
          </a:p>
          <a:p>
            <a:pPr marL="914400" lvl="2" indent="0">
              <a:buNone/>
            </a:pPr>
            <a:r>
              <a:rPr lang="cs-CZ" sz="2400" i="1" dirty="0"/>
              <a:t>„Napiš mi něco o AI ve vzdělávání.“</a:t>
            </a:r>
          </a:p>
          <a:p>
            <a:pPr lvl="1"/>
            <a:r>
              <a:rPr lang="cs-CZ" dirty="0"/>
              <a:t>Lepší prompt:</a:t>
            </a:r>
          </a:p>
          <a:p>
            <a:pPr marL="914400" lvl="2" indent="0">
              <a:buNone/>
            </a:pPr>
            <a:r>
              <a:rPr lang="cs-CZ" sz="2400" i="1" dirty="0"/>
              <a:t>„Vytvoř odstavec, který stručně shrne hlavní výhody používání umělé inteligence ve vzdělávání.“</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27215573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Zahrnutí</a:t>
            </a:r>
            <a:r>
              <a:rPr lang="cs-CZ" sz="2400" b="1" dirty="0"/>
              <a:t> </a:t>
            </a:r>
            <a:r>
              <a:rPr lang="cs-CZ" b="1" dirty="0"/>
              <a:t>kontextu</a:t>
            </a:r>
            <a:r>
              <a:rPr lang="cs-CZ" sz="2400" b="1" dirty="0"/>
              <a:t>: </a:t>
            </a:r>
          </a:p>
          <a:p>
            <a:pPr lvl="1"/>
            <a:r>
              <a:rPr lang="cs-CZ" dirty="0"/>
              <a:t>Vložení dostatečného kontextu do promptu pomáhá AI lépe porozumět zadání a generovat přesnější odpovědi nebo obsah.</a:t>
            </a:r>
          </a:p>
          <a:p>
            <a:pPr marL="914400" lvl="2" indent="0">
              <a:buNone/>
            </a:pPr>
            <a:endParaRPr lang="cs-CZ" sz="2400" dirty="0"/>
          </a:p>
          <a:p>
            <a:pPr marL="457200" lvl="1" indent="0">
              <a:buNone/>
            </a:pPr>
            <a:r>
              <a:rPr lang="cs-CZ" i="1" dirty="0"/>
              <a:t>„Napiš příběh o dobrodružství v lese pro děti ve věku 6-8 let.“</a:t>
            </a:r>
          </a:p>
          <a:p>
            <a:pPr lvl="2"/>
            <a:endParaRPr lang="cs-CZ" sz="2400" b="1" i="1" dirty="0"/>
          </a:p>
          <a:p>
            <a:pPr marL="457200" lvl="1" indent="0">
              <a:buNone/>
            </a:pPr>
            <a:r>
              <a:rPr lang="cs-CZ" i="1" dirty="0"/>
              <a:t>„Napiš úvod pro článek o umělé inteligenci, který bude určen vysokoškolským učitelům humanitních oborů a bude se zaměřovat na výhody AI ve výuce.“</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31787950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Co je umělá inteligence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1" y="1731057"/>
            <a:ext cx="7520889"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cs-CZ" sz="2400" b="1" dirty="0"/>
              <a:t>Moderní definice:</a:t>
            </a:r>
            <a:endParaRPr lang="cs-CZ" sz="2400" dirty="0"/>
          </a:p>
          <a:p>
            <a:r>
              <a:rPr lang="cs-CZ" sz="2400" dirty="0"/>
              <a:t>Obor informatiky, který se zabývá </a:t>
            </a:r>
            <a:r>
              <a:rPr lang="cs-CZ" sz="2400" dirty="0">
                <a:solidFill>
                  <a:prstClr val="black"/>
                </a:solidFill>
              </a:rPr>
              <a:t>návrhem </a:t>
            </a:r>
            <a:r>
              <a:rPr lang="cs-CZ" sz="2400" b="1" dirty="0">
                <a:solidFill>
                  <a:prstClr val="black"/>
                </a:solidFill>
              </a:rPr>
              <a:t>sofistikovaných systémů </a:t>
            </a:r>
            <a:r>
              <a:rPr lang="cs-CZ" sz="2400" dirty="0">
                <a:solidFill>
                  <a:prstClr val="black"/>
                </a:solidFill>
              </a:rPr>
              <a:t>pro řešení </a:t>
            </a:r>
            <a:r>
              <a:rPr lang="cs-CZ" sz="2400" b="1" dirty="0">
                <a:solidFill>
                  <a:prstClr val="black"/>
                </a:solidFill>
              </a:rPr>
              <a:t>komplexních problémů</a:t>
            </a:r>
          </a:p>
          <a:p>
            <a:pPr lvl="1"/>
            <a:r>
              <a:rPr lang="cs-CZ" dirty="0">
                <a:solidFill>
                  <a:prstClr val="black"/>
                </a:solidFill>
              </a:rPr>
              <a:t>rozpoznávání obrazu, jazykový překlad, hraní šachů, medicínská diagnostika, autonomní vozidla,…</a:t>
            </a:r>
          </a:p>
          <a:p>
            <a:r>
              <a:rPr lang="cs-CZ" sz="2400" dirty="0">
                <a:solidFill>
                  <a:prstClr val="black"/>
                </a:solidFill>
              </a:rPr>
              <a:t>S AI se setkáváme na každém kroku</a:t>
            </a:r>
          </a:p>
          <a:p>
            <a:pPr lvl="1"/>
            <a:r>
              <a:rPr lang="cs-CZ" dirty="0">
                <a:solidFill>
                  <a:prstClr val="black"/>
                </a:solidFill>
              </a:rPr>
              <a:t>personalizace obsahu na soc. sítích, personalizované reklamy, detekce spamu, vyhledávače,…</a:t>
            </a:r>
          </a:p>
          <a:p>
            <a:pPr marL="0" indent="0">
              <a:spcBef>
                <a:spcPts val="2400"/>
              </a:spcBef>
              <a:buNone/>
            </a:pPr>
            <a:r>
              <a:rPr lang="cs-CZ" sz="2400" b="1" dirty="0">
                <a:solidFill>
                  <a:prstClr val="black"/>
                </a:solidFill>
              </a:rPr>
              <a:t>Strojové učení</a:t>
            </a:r>
          </a:p>
          <a:p>
            <a:r>
              <a:rPr lang="cs-CZ" sz="2400" dirty="0">
                <a:solidFill>
                  <a:prstClr val="black"/>
                </a:solidFill>
              </a:rPr>
              <a:t>Podoblast umělé inteligence, </a:t>
            </a:r>
            <a:r>
              <a:rPr lang="cs-CZ" sz="2400" dirty="0"/>
              <a:t>kde se systémy vytvářejí samy bez nutnosti explicitního programování</a:t>
            </a:r>
            <a:endParaRPr lang="cs-CZ" sz="2400" dirty="0">
              <a:solidFill>
                <a:prstClr val="black"/>
              </a:solidFill>
            </a:endParaRPr>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5" name="Obrázek 4">
            <a:extLst>
              <a:ext uri="{FF2B5EF4-FFF2-40B4-BE49-F238E27FC236}">
                <a16:creationId xmlns:a16="http://schemas.microsoft.com/office/drawing/2014/main" id="{6CBA20FD-9894-2AA1-3056-6A042093F42A}"/>
              </a:ext>
            </a:extLst>
          </p:cNvPr>
          <p:cNvPicPr>
            <a:picLocks noChangeAspect="1"/>
          </p:cNvPicPr>
          <p:nvPr/>
        </p:nvPicPr>
        <p:blipFill>
          <a:blip r:embed="rId3"/>
          <a:stretch>
            <a:fillRect/>
          </a:stretch>
        </p:blipFill>
        <p:spPr>
          <a:xfrm>
            <a:off x="8128249" y="0"/>
            <a:ext cx="4063751" cy="6858000"/>
          </a:xfrm>
          <a:prstGeom prst="rect">
            <a:avLst/>
          </a:prstGeom>
        </p:spPr>
      </p:pic>
    </p:spTree>
    <p:extLst>
      <p:ext uri="{BB962C8B-B14F-4D97-AF65-F5344CB8AC3E}">
        <p14:creationId xmlns:p14="http://schemas.microsoft.com/office/powerpoint/2010/main" val="317335482"/>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a:bodyPr>
          <a:lstStyle/>
          <a:p>
            <a:r>
              <a:rPr lang="cs-CZ" b="1" dirty="0"/>
              <a:t>Určení tónu a stylu: </a:t>
            </a:r>
          </a:p>
          <a:p>
            <a:pPr lvl="1"/>
            <a:r>
              <a:rPr lang="cs-CZ" dirty="0"/>
              <a:t>Pro personalizaci výstupu je možné specifikovat tón, styl nebo jakékoli jiné estetické preferenci, což AI pomůže lépe odpovídat očekávání uživatele.</a:t>
            </a:r>
          </a:p>
          <a:p>
            <a:pPr lvl="1"/>
            <a:r>
              <a:rPr lang="cs-CZ" dirty="0"/>
              <a:t>Například určíme, zda pro odpověď vyžadujeme formální, neformální, technický nebo jednoduchý jazyk</a:t>
            </a:r>
          </a:p>
          <a:p>
            <a:pPr lvl="1"/>
            <a:endParaRPr lang="cs-CZ" dirty="0"/>
          </a:p>
          <a:p>
            <a:pPr marL="914400" lvl="2" indent="0">
              <a:buNone/>
            </a:pPr>
            <a:r>
              <a:rPr lang="cs-CZ" sz="2400" i="1" dirty="0"/>
              <a:t>„Napiš formální dopis žádající o sponzorství …“</a:t>
            </a:r>
          </a:p>
          <a:p>
            <a:pPr marL="914400" lvl="2" indent="0">
              <a:buNone/>
            </a:pPr>
            <a:r>
              <a:rPr lang="cs-CZ" sz="2400" i="1" dirty="0"/>
              <a:t>„Napiš vtipný příspěvek na sociální sítě...“</a:t>
            </a:r>
          </a:p>
          <a:p>
            <a:pPr marL="914400" lvl="2" indent="0">
              <a:buNone/>
            </a:pPr>
            <a:r>
              <a:rPr lang="cs-CZ" sz="2400" i="1" dirty="0"/>
              <a:t>„Napiš krátký, uklidňující text pro rodiče, jejichž dítě se chystá na operaci mandlí. Vysvětli, jak zákrok probíhá, jak se dítě zotaví a co mohou udělat pro to, aby se cítili klidnější.“</a:t>
            </a:r>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148692651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Co je důležité při vytváření promptu?</a:t>
            </a: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60004" cy="5742768"/>
          </a:xfrm>
        </p:spPr>
        <p:txBody>
          <a:bodyPr>
            <a:normAutofit fontScale="92500"/>
          </a:bodyPr>
          <a:lstStyle/>
          <a:p>
            <a:r>
              <a:rPr lang="cs-CZ" sz="2600" b="1" dirty="0"/>
              <a:t>Určení tónu a stylu: </a:t>
            </a:r>
          </a:p>
          <a:p>
            <a:pPr lvl="1"/>
            <a:r>
              <a:rPr lang="cs-CZ" sz="2600" dirty="0"/>
              <a:t>Jednoduchý a přístupný tón pro laickou veřejnost:</a:t>
            </a:r>
          </a:p>
          <a:p>
            <a:pPr lvl="2"/>
            <a:r>
              <a:rPr lang="cs-CZ" sz="2400" i="1" dirty="0"/>
              <a:t>„Vysvětli pojem umělá inteligence jednoduchým a přístupným způsobem, vhodným pro lidi, kteří nemají žádné technické znalosti. Použij příklady ze života, aby bylo vysvětlení snadno pochopitelné.“</a:t>
            </a:r>
          </a:p>
          <a:p>
            <a:pPr lvl="1"/>
            <a:r>
              <a:rPr lang="cs-CZ" sz="2600" dirty="0"/>
              <a:t>Formální a odborný tón:</a:t>
            </a:r>
          </a:p>
          <a:p>
            <a:pPr lvl="2"/>
            <a:r>
              <a:rPr lang="cs-CZ" sz="2400" i="1" dirty="0"/>
              <a:t>„Napiš formální úvod do akademického článku o tom, jak strojové učení mění výzkum ve vědě a technice. Zdůrazni, jak tato technologie zlepšuje efektivitu analýzy dat. Použij odbornou terminologii a strukturu vhodnou pro vědeckou publikaci.“</a:t>
            </a:r>
          </a:p>
          <a:p>
            <a:pPr lvl="1"/>
            <a:r>
              <a:rPr lang="cs-CZ" sz="2600" dirty="0"/>
              <a:t>Kreativní a hravý tón pro děti:</a:t>
            </a:r>
          </a:p>
          <a:p>
            <a:pPr lvl="2"/>
            <a:r>
              <a:rPr lang="cs-CZ" sz="2400" i="1" dirty="0"/>
              <a:t>„Napiš krátkou, zábavnou pohádku pro děti o robotovi, který se učí nové věci ve škole, díky umělé inteligenci. Příběh by měl být jednoduchý a měl by dětem ukázat, že technologie mohou být jejich přátelé.“</a:t>
            </a:r>
          </a:p>
          <a:p>
            <a:pPr lvl="1"/>
            <a:endParaRPr lang="cs-CZ" sz="2800" dirty="0"/>
          </a:p>
        </p:txBody>
      </p:sp>
      <p:pic>
        <p:nvPicPr>
          <p:cNvPr id="6" name="Obrázek 5">
            <a:extLst>
              <a:ext uri="{FF2B5EF4-FFF2-40B4-BE49-F238E27FC236}">
                <a16:creationId xmlns:a16="http://schemas.microsoft.com/office/drawing/2014/main" id="{5EF41FAC-652B-08AF-4B59-4844E9D0A3C6}"/>
              </a:ext>
            </a:extLst>
          </p:cNvPr>
          <p:cNvPicPr>
            <a:picLocks noChangeAspect="1"/>
          </p:cNvPicPr>
          <p:nvPr/>
        </p:nvPicPr>
        <p:blipFill>
          <a:blip r:embed="rId3"/>
          <a:stretch>
            <a:fillRect/>
          </a:stretch>
        </p:blipFill>
        <p:spPr>
          <a:xfrm>
            <a:off x="8108006" y="0"/>
            <a:ext cx="4094630" cy="6858000"/>
          </a:xfrm>
          <a:prstGeom prst="rect">
            <a:avLst/>
          </a:prstGeom>
        </p:spPr>
      </p:pic>
    </p:spTree>
    <p:extLst>
      <p:ext uri="{BB962C8B-B14F-4D97-AF65-F5344CB8AC3E}">
        <p14:creationId xmlns:p14="http://schemas.microsoft.com/office/powerpoint/2010/main" val="189357932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sz="2600" b="1" dirty="0"/>
              <a:t>Příklady nebo reference</a:t>
            </a:r>
          </a:p>
          <a:p>
            <a:pPr lvl="1"/>
            <a:r>
              <a:rPr lang="cs-CZ" dirty="0"/>
              <a:t>Pokud je to možné, zahrňte příklady nebo reference.</a:t>
            </a:r>
          </a:p>
          <a:p>
            <a:pPr lvl="1"/>
            <a:endParaRPr lang="cs-CZ" dirty="0"/>
          </a:p>
          <a:p>
            <a:pPr marL="914400" lvl="2" indent="0">
              <a:buNone/>
            </a:pPr>
            <a:endParaRPr lang="cs-CZ" sz="2400" i="1" dirty="0"/>
          </a:p>
          <a:p>
            <a:pPr marL="457200" lvl="1" indent="0">
              <a:buNone/>
            </a:pPr>
            <a:r>
              <a:rPr lang="cs-CZ" i="1" dirty="0"/>
              <a:t>„Vytvoř podobný text, jako je v tomto článku, ale zaměř se na přínos firmy XYZ v oblasti inovací.“</a:t>
            </a:r>
          </a:p>
          <a:p>
            <a:pPr marL="457200" lvl="1" indent="0">
              <a:buNone/>
            </a:pPr>
            <a:endParaRPr lang="cs-CZ" i="1" dirty="0"/>
          </a:p>
          <a:p>
            <a:pPr marL="457200" lvl="1" indent="0">
              <a:buNone/>
            </a:pPr>
            <a:r>
              <a:rPr lang="cs-CZ" i="1" dirty="0"/>
              <a:t>„Vytvoř podobné logo, jako je toto, ale v klasičtějším decentním stylu, v odstínech modré.“</a:t>
            </a:r>
          </a:p>
          <a:p>
            <a:pPr marL="914400" lvl="2" indent="0">
              <a:buNone/>
            </a:pPr>
            <a:endParaRPr lang="cs-CZ" sz="3000" b="1" dirty="0"/>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194503001"/>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b="1" dirty="0"/>
              <a:t>Negativní prompt:</a:t>
            </a:r>
          </a:p>
          <a:p>
            <a:pPr lvl="1"/>
            <a:r>
              <a:rPr lang="cs-CZ" dirty="0"/>
              <a:t>Definuje omezení nebo zakázané prvky, aby výstup lépe odpovídal našim požadavkům</a:t>
            </a:r>
          </a:p>
          <a:p>
            <a:pPr lvl="1"/>
            <a:endParaRPr lang="cs-CZ" dirty="0"/>
          </a:p>
          <a:p>
            <a:pPr marL="457200" lvl="1" indent="0">
              <a:buNone/>
            </a:pPr>
            <a:r>
              <a:rPr lang="cs-CZ" i="1" dirty="0"/>
              <a:t>„Napiš příběh o AI a jejím vlivu na svět, ale vynech slova jako 'strach', 'apokalypsa' nebo 'zničení‘.“</a:t>
            </a:r>
          </a:p>
          <a:p>
            <a:pPr lvl="1"/>
            <a:endParaRPr lang="cs-CZ" i="1" dirty="0"/>
          </a:p>
          <a:p>
            <a:pPr marL="457200" lvl="1" indent="0">
              <a:buNone/>
            </a:pPr>
            <a:r>
              <a:rPr lang="cs-CZ" i="1" dirty="0"/>
              <a:t>„Napiš reklamní text propagující nový nástroj pro hodnocení studentských prací. Nevkládej žádné informace o ceně nebo omezeních produktu a vynech přehnané sliby.“</a:t>
            </a:r>
          </a:p>
          <a:p>
            <a:pPr lvl="1"/>
            <a:endParaRPr lang="cs-CZ" i="1" dirty="0"/>
          </a:p>
          <a:p>
            <a:pPr marL="457200" lvl="1" indent="0">
              <a:buNone/>
            </a:pPr>
            <a:r>
              <a:rPr lang="cs-CZ" i="1" dirty="0"/>
              <a:t>,,Vytvoř scénu západu slunce na pláži. Nevytvářej žádné postavy nebo lidské prvky a vyhni se moderním budovám.“</a:t>
            </a:r>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12461103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6" y="1258923"/>
            <a:ext cx="7921094" cy="5742768"/>
          </a:xfrm>
        </p:spPr>
        <p:txBody>
          <a:bodyPr>
            <a:normAutofit/>
          </a:bodyPr>
          <a:lstStyle/>
          <a:p>
            <a:r>
              <a:rPr lang="cs-CZ" sz="2600" b="1" dirty="0"/>
              <a:t>Iterace a experimentování</a:t>
            </a:r>
          </a:p>
          <a:p>
            <a:pPr lvl="1"/>
            <a:r>
              <a:rPr lang="cs-CZ" dirty="0"/>
              <a:t>Vytváření efektivních promptů může vyžadovat experimentování a iteraci.</a:t>
            </a:r>
          </a:p>
          <a:p>
            <a:pPr lvl="1"/>
            <a:r>
              <a:rPr lang="cs-CZ" dirty="0"/>
              <a:t>Učení se, jaké klíčové slova nebo fráze AI systém nejlépe reaguje, může výrazně zlepšit kvalitu generovaného obsahu.</a:t>
            </a:r>
          </a:p>
          <a:p>
            <a:pPr lvl="1"/>
            <a:r>
              <a:rPr lang="cs-CZ" dirty="0"/>
              <a:t>Příklad:</a:t>
            </a:r>
            <a:endParaRPr lang="en-US" dirty="0"/>
          </a:p>
          <a:p>
            <a:pPr marL="1371600" lvl="2" indent="-457200">
              <a:buFont typeface="+mj-lt"/>
              <a:buAutoNum type="arabicPeriod"/>
            </a:pPr>
            <a:r>
              <a:rPr lang="cs-CZ" i="1" dirty="0"/>
              <a:t>„Vytvoř ilustraci horské scenérie.“</a:t>
            </a:r>
          </a:p>
          <a:p>
            <a:pPr marL="1371600" lvl="2" indent="-457200">
              <a:buFont typeface="+mj-lt"/>
              <a:buAutoNum type="arabicPeriod"/>
            </a:pPr>
            <a:r>
              <a:rPr lang="cs-CZ" i="1" dirty="0"/>
              <a:t>„Vytvoř ilustraci horské scenérie s lesem v popředí a zasněženými vrcholky hor v pozadí.“</a:t>
            </a:r>
          </a:p>
          <a:p>
            <a:pPr marL="1371600" lvl="2" indent="-457200">
              <a:buFont typeface="+mj-lt"/>
              <a:buAutoNum type="arabicPeriod"/>
            </a:pPr>
            <a:r>
              <a:rPr lang="cs-CZ" i="1" dirty="0"/>
              <a:t>„Vytvoř ilustraci horské scenérie s lesem v popředí a zasněženými vrcholky hor v pozadí. Styl ilustrace by měl být realistický, s jemným světlem při západu slunce.“</a:t>
            </a:r>
          </a:p>
          <a:p>
            <a:pPr marL="1371600" lvl="2" indent="-457200">
              <a:buFont typeface="+mj-lt"/>
              <a:buAutoNum type="arabicPeriod"/>
            </a:pPr>
            <a:r>
              <a:rPr lang="cs-CZ" i="1" dirty="0"/>
              <a:t>„Vytvoř realistickou ilustraci horské scenérie s lesem v popředí a zasněženými vrcholky hor v pozadí při západu slunce. Nepoužívej žádné postavy nebo zvířata.“</a:t>
            </a:r>
          </a:p>
        </p:txBody>
      </p:sp>
      <p:pic>
        <p:nvPicPr>
          <p:cNvPr id="6" name="Obrázek 5">
            <a:extLst>
              <a:ext uri="{FF2B5EF4-FFF2-40B4-BE49-F238E27FC236}">
                <a16:creationId xmlns:a16="http://schemas.microsoft.com/office/drawing/2014/main" id="{B136CE71-751B-7BD2-63BA-838B5D5BBCCC}"/>
              </a:ext>
            </a:extLst>
          </p:cNvPr>
          <p:cNvPicPr>
            <a:picLocks noChangeAspect="1"/>
          </p:cNvPicPr>
          <p:nvPr/>
        </p:nvPicPr>
        <p:blipFill>
          <a:blip r:embed="rId3"/>
          <a:stretch>
            <a:fillRect/>
          </a:stretch>
        </p:blipFill>
        <p:spPr>
          <a:xfrm>
            <a:off x="8096063" y="0"/>
            <a:ext cx="4094630" cy="6858000"/>
          </a:xfrm>
          <a:prstGeom prst="rect">
            <a:avLst/>
          </a:prstGeom>
        </p:spPr>
      </p:pic>
    </p:spTree>
    <p:extLst>
      <p:ext uri="{BB962C8B-B14F-4D97-AF65-F5344CB8AC3E}">
        <p14:creationId xmlns:p14="http://schemas.microsoft.com/office/powerpoint/2010/main" val="419438788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Prompt – základ komunikace s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65315" y="1258923"/>
            <a:ext cx="11183529" cy="5742768"/>
          </a:xfrm>
        </p:spPr>
        <p:txBody>
          <a:bodyPr>
            <a:normAutofit/>
          </a:bodyPr>
          <a:lstStyle/>
          <a:p>
            <a:r>
              <a:rPr lang="cs-CZ" sz="2600" b="1" dirty="0"/>
              <a:t>Využití příkladů a šablon</a:t>
            </a:r>
          </a:p>
          <a:p>
            <a:pPr lvl="1"/>
            <a:r>
              <a:rPr lang="cs-CZ" dirty="0"/>
              <a:t>Pro začátečníky může být užitečné používat šablony nebo se inspirovat příklady promptů. </a:t>
            </a:r>
          </a:p>
          <a:p>
            <a:pPr lvl="1"/>
            <a:r>
              <a:rPr lang="cs-CZ" dirty="0"/>
              <a:t>To může poskytnout lepší představu o tom, jak formulovat efektivní prompty.</a:t>
            </a:r>
          </a:p>
          <a:p>
            <a:pPr lvl="1"/>
            <a:endParaRPr lang="cs-CZ" dirty="0"/>
          </a:p>
          <a:p>
            <a:pPr lvl="1"/>
            <a:r>
              <a:rPr lang="cs-CZ" dirty="0">
                <a:hlinkClick r:id="rId3"/>
              </a:rPr>
              <a:t>https://chatveskole.cz/</a:t>
            </a:r>
            <a:endParaRPr lang="cs-CZ" dirty="0"/>
          </a:p>
        </p:txBody>
      </p:sp>
      <p:pic>
        <p:nvPicPr>
          <p:cNvPr id="3" name="Obrázek 2">
            <a:extLst>
              <a:ext uri="{FF2B5EF4-FFF2-40B4-BE49-F238E27FC236}">
                <a16:creationId xmlns:a16="http://schemas.microsoft.com/office/drawing/2014/main" id="{B86E5129-0348-4036-B015-692500744D05}"/>
              </a:ext>
            </a:extLst>
          </p:cNvPr>
          <p:cNvPicPr>
            <a:picLocks noChangeAspect="1"/>
          </p:cNvPicPr>
          <p:nvPr/>
        </p:nvPicPr>
        <p:blipFill>
          <a:blip r:embed="rId4"/>
          <a:stretch>
            <a:fillRect/>
          </a:stretch>
        </p:blipFill>
        <p:spPr>
          <a:xfrm>
            <a:off x="5550010" y="2809448"/>
            <a:ext cx="5714238" cy="3807111"/>
          </a:xfrm>
          <a:prstGeom prst="rect">
            <a:avLst/>
          </a:prstGeom>
        </p:spPr>
      </p:pic>
    </p:spTree>
    <p:extLst>
      <p:ext uri="{BB962C8B-B14F-4D97-AF65-F5344CB8AC3E}">
        <p14:creationId xmlns:p14="http://schemas.microsoft.com/office/powerpoint/2010/main" val="80706220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6919177" cy="4813300"/>
          </a:xfrm>
        </p:spPr>
        <p:txBody>
          <a:bodyPr>
            <a:normAutofit/>
          </a:bodyPr>
          <a:lstStyle/>
          <a:p>
            <a:r>
              <a:rPr lang="cs-CZ" sz="2400" b="1" dirty="0"/>
              <a:t>Tří tovaryši a mluvící panna</a:t>
            </a:r>
          </a:p>
          <a:p>
            <a:pPr lvl="1"/>
            <a:r>
              <a:rPr lang="cs-CZ" dirty="0"/>
              <a:t>řezbář, krejčí a loutkář</a:t>
            </a:r>
          </a:p>
          <a:p>
            <a:r>
              <a:rPr lang="cs-CZ" sz="2400" b="1" dirty="0"/>
              <a:t>Moderní verze  </a:t>
            </a:r>
          </a:p>
          <a:p>
            <a:pPr lvl="1"/>
            <a:r>
              <a:rPr lang="it-IT" dirty="0"/>
              <a:t>autor učiva pro AI, programátor struktury AI a autor promptu</a:t>
            </a:r>
            <a:endParaRPr lang="cs-CZ" dirty="0"/>
          </a:p>
          <a:p>
            <a:r>
              <a:rPr lang="cs-CZ" sz="2400" b="1" dirty="0"/>
              <a:t>Komu z této trojice náleží autorská práva za produkt generativního AI? </a:t>
            </a:r>
          </a:p>
        </p:txBody>
      </p:sp>
      <p:pic>
        <p:nvPicPr>
          <p:cNvPr id="8" name="Obrázek 7">
            <a:extLst>
              <a:ext uri="{FF2B5EF4-FFF2-40B4-BE49-F238E27FC236}">
                <a16:creationId xmlns:a16="http://schemas.microsoft.com/office/drawing/2014/main" id="{1938CE7F-1CFA-5C28-1E9D-605702C88C75}"/>
              </a:ext>
            </a:extLst>
          </p:cNvPr>
          <p:cNvPicPr>
            <a:picLocks noChangeAspect="1"/>
          </p:cNvPicPr>
          <p:nvPr/>
        </p:nvPicPr>
        <p:blipFill>
          <a:blip r:embed="rId3"/>
          <a:stretch>
            <a:fillRect/>
          </a:stretch>
        </p:blipFill>
        <p:spPr>
          <a:xfrm>
            <a:off x="8210562" y="0"/>
            <a:ext cx="3966416" cy="6858000"/>
          </a:xfrm>
          <a:prstGeom prst="rect">
            <a:avLst/>
          </a:prstGeom>
        </p:spPr>
      </p:pic>
    </p:spTree>
    <p:extLst>
      <p:ext uri="{BB962C8B-B14F-4D97-AF65-F5344CB8AC3E}">
        <p14:creationId xmlns:p14="http://schemas.microsoft.com/office/powerpoint/2010/main" val="12873706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38912" cy="5493492"/>
          </a:xfrm>
        </p:spPr>
        <p:txBody>
          <a:bodyPr>
            <a:normAutofit lnSpcReduction="10000"/>
          </a:bodyPr>
          <a:lstStyle/>
          <a:p>
            <a:r>
              <a:rPr lang="cs-CZ" sz="2400" b="1" dirty="0"/>
              <a:t>Autorská práva a plagiátorství</a:t>
            </a:r>
          </a:p>
          <a:p>
            <a:pPr lvl="1"/>
            <a:r>
              <a:rPr lang="cs-CZ" sz="1800" b="1" dirty="0"/>
              <a:t>Autenticita obsahu:</a:t>
            </a:r>
            <a:r>
              <a:rPr lang="cs-CZ" sz="1800" dirty="0"/>
              <a:t> AI může vytvářet obsah založený na dílech jiných autorů, což vede k riziku plagiátorství.</a:t>
            </a:r>
          </a:p>
          <a:p>
            <a:pPr lvl="1"/>
            <a:r>
              <a:rPr lang="cs-CZ" sz="1800" b="1" dirty="0"/>
              <a:t>Ochrana duševního vlastnictví:</a:t>
            </a:r>
            <a:r>
              <a:rPr lang="cs-CZ" sz="1800" dirty="0"/>
              <a:t> Kdo vlastní práva na texty, obrázky či hudbu vytvořené AI?</a:t>
            </a:r>
          </a:p>
          <a:p>
            <a:r>
              <a:rPr lang="cs-CZ" sz="2400" b="1" dirty="0"/>
              <a:t>Šíření dezinformací</a:t>
            </a:r>
          </a:p>
          <a:p>
            <a:pPr lvl="1"/>
            <a:r>
              <a:rPr lang="cs-CZ" sz="1800" b="1" dirty="0"/>
              <a:t>Riziko falešných informací:</a:t>
            </a:r>
            <a:r>
              <a:rPr lang="cs-CZ" sz="1800" dirty="0"/>
              <a:t> Generativní nástroje mohou být zneužity k šíření nepravdivých zpráv nebo manipulování veřejného mínění.</a:t>
            </a:r>
          </a:p>
          <a:p>
            <a:pPr lvl="1"/>
            <a:r>
              <a:rPr lang="cs-CZ" sz="1800" b="1" dirty="0"/>
              <a:t>Odlišování skutečného od falešného:</a:t>
            </a:r>
            <a:r>
              <a:rPr lang="cs-CZ" sz="1800" dirty="0"/>
              <a:t> Jak zajistit autenticitu?</a:t>
            </a:r>
          </a:p>
          <a:p>
            <a:r>
              <a:rPr lang="cs-CZ" sz="2400" b="1" dirty="0"/>
              <a:t>Transparentnost a zodpovědnost</a:t>
            </a:r>
          </a:p>
          <a:p>
            <a:pPr lvl="1"/>
            <a:r>
              <a:rPr lang="cs-CZ" sz="1800" b="1" dirty="0"/>
              <a:t>Označování AI obsahu:</a:t>
            </a:r>
            <a:r>
              <a:rPr lang="cs-CZ" sz="1800" dirty="0"/>
              <a:t> Uživatelé by měli vědět, kdy komunikují nebo konzumují obsah generovaný AI.</a:t>
            </a:r>
          </a:p>
          <a:p>
            <a:pPr lvl="1"/>
            <a:r>
              <a:rPr lang="cs-CZ" sz="1800" b="1" dirty="0"/>
              <a:t>Zodpovědnost za chyby:</a:t>
            </a:r>
            <a:r>
              <a:rPr lang="cs-CZ" sz="1800" dirty="0"/>
              <a:t> Kdo nese právní a morální odpovědnost za škody způsobené chybným nebo neetickým obsahem?</a:t>
            </a:r>
          </a:p>
          <a:p>
            <a:r>
              <a:rPr lang="cs-CZ" sz="2400" b="1" dirty="0" err="1"/>
              <a:t>Bias</a:t>
            </a:r>
            <a:r>
              <a:rPr lang="cs-CZ" sz="2400" b="1" dirty="0"/>
              <a:t> (zaujatost) a diskriminace</a:t>
            </a:r>
          </a:p>
          <a:p>
            <a:pPr lvl="1"/>
            <a:r>
              <a:rPr lang="cs-CZ" sz="1800" b="1" dirty="0" err="1"/>
              <a:t>Bias</a:t>
            </a:r>
            <a:r>
              <a:rPr lang="cs-CZ" sz="1800" b="1" dirty="0"/>
              <a:t> v trénovacích datech:</a:t>
            </a:r>
            <a:r>
              <a:rPr lang="cs-CZ" sz="1800" dirty="0"/>
              <a:t> Generativní modely mohou odrážet a posilovat existující předsudky ve společnosti.</a:t>
            </a:r>
          </a:p>
          <a:p>
            <a:pPr lvl="1"/>
            <a:r>
              <a:rPr lang="cs-CZ" sz="1800" b="1" dirty="0"/>
              <a:t>Zodpovědnost vývojářů:</a:t>
            </a:r>
            <a:r>
              <a:rPr lang="cs-CZ" sz="1800" dirty="0"/>
              <a:t> Jak zajistit, aby výstupy AI byly etické a spravedlivé?</a:t>
            </a:r>
          </a:p>
        </p:txBody>
      </p:sp>
      <p:pic>
        <p:nvPicPr>
          <p:cNvPr id="4" name="Obrázek 3">
            <a:extLst>
              <a:ext uri="{FF2B5EF4-FFF2-40B4-BE49-F238E27FC236}">
                <a16:creationId xmlns:a16="http://schemas.microsoft.com/office/drawing/2014/main" id="{18B8B084-C02C-3D86-3E31-F669552CB71C}"/>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371352154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3" y="1364508"/>
            <a:ext cx="7971185" cy="5369696"/>
          </a:xfrm>
        </p:spPr>
        <p:txBody>
          <a:bodyPr>
            <a:noAutofit/>
          </a:bodyPr>
          <a:lstStyle/>
          <a:p>
            <a:r>
              <a:rPr lang="cs-CZ" sz="2400" b="1" dirty="0"/>
              <a:t>Etické zásady pro používání generativních AI nástrojů</a:t>
            </a:r>
          </a:p>
          <a:p>
            <a:pPr lvl="1"/>
            <a:r>
              <a:rPr lang="cs-CZ" dirty="0"/>
              <a:t>Mnoho organizací a vývojářů implementuje etické směrnice, které definují, co je a není přijatelné použití jejich nástrojů. Tyto směrnice mohou zahrnovat zákazy vytváření obsahu, který je škodlivý, zavádějící, nebo propaguje nenávist.</a:t>
            </a:r>
          </a:p>
          <a:p>
            <a:pPr lvl="1"/>
            <a:r>
              <a:rPr lang="cs-CZ" dirty="0"/>
              <a:t>Zakázané aplikace.</a:t>
            </a:r>
          </a:p>
          <a:p>
            <a:pPr lvl="1"/>
            <a:r>
              <a:rPr lang="cs-CZ" dirty="0"/>
              <a:t>Ochrana zranitelných skupin.</a:t>
            </a:r>
          </a:p>
          <a:p>
            <a:r>
              <a:rPr lang="cs-CZ" sz="2400" b="1" dirty="0"/>
              <a:t>Metodický pokyn ČVUT</a:t>
            </a:r>
          </a:p>
        </p:txBody>
      </p:sp>
      <p:pic>
        <p:nvPicPr>
          <p:cNvPr id="3" name="Obrázek 2">
            <a:extLst>
              <a:ext uri="{FF2B5EF4-FFF2-40B4-BE49-F238E27FC236}">
                <a16:creationId xmlns:a16="http://schemas.microsoft.com/office/drawing/2014/main" id="{9D7BE8DB-D11D-823E-85CF-B9ABA72303E2}"/>
              </a:ext>
            </a:extLst>
          </p:cNvPr>
          <p:cNvPicPr>
            <a:picLocks noChangeAspect="1"/>
          </p:cNvPicPr>
          <p:nvPr/>
        </p:nvPicPr>
        <p:blipFill>
          <a:blip r:embed="rId3"/>
          <a:stretch>
            <a:fillRect/>
          </a:stretch>
        </p:blipFill>
        <p:spPr>
          <a:xfrm>
            <a:off x="8285443" y="0"/>
            <a:ext cx="3905250" cy="6800850"/>
          </a:xfrm>
          <a:prstGeom prst="rect">
            <a:avLst/>
          </a:prstGeom>
        </p:spPr>
      </p:pic>
      <p:sp>
        <p:nvSpPr>
          <p:cNvPr id="6" name="TextovéPole 5">
            <a:extLst>
              <a:ext uri="{FF2B5EF4-FFF2-40B4-BE49-F238E27FC236}">
                <a16:creationId xmlns:a16="http://schemas.microsoft.com/office/drawing/2014/main" id="{A5C6A027-22C9-AB81-4096-F1EC6D7FEB0E}"/>
              </a:ext>
            </a:extLst>
          </p:cNvPr>
          <p:cNvSpPr txBox="1"/>
          <p:nvPr/>
        </p:nvSpPr>
        <p:spPr>
          <a:xfrm>
            <a:off x="858558" y="4981399"/>
            <a:ext cx="7057532" cy="1200329"/>
          </a:xfrm>
          <a:prstGeom prst="rect">
            <a:avLst/>
          </a:prstGeom>
          <a:noFill/>
        </p:spPr>
        <p:txBody>
          <a:bodyPr wrap="square">
            <a:spAutoFit/>
          </a:bodyPr>
          <a:lstStyle/>
          <a:p>
            <a:r>
              <a:rPr lang="cs-CZ" sz="2400" dirty="0">
                <a:hlinkClick r:id="rId4"/>
              </a:rPr>
              <a:t>https://www.cvut.cz/sites/default/files/content/d1dc93cd-5894-4521-b799-c7e715d3c59e/cs/20230922-metodicky-pokyn-c-52023.pdf</a:t>
            </a:r>
            <a:endParaRPr lang="cs-CZ" sz="2400" dirty="0"/>
          </a:p>
        </p:txBody>
      </p:sp>
    </p:spTree>
    <p:extLst>
      <p:ext uri="{BB962C8B-B14F-4D97-AF65-F5344CB8AC3E}">
        <p14:creationId xmlns:p14="http://schemas.microsoft.com/office/powerpoint/2010/main" val="9626268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64508"/>
            <a:ext cx="5240818" cy="4813300"/>
          </a:xfrm>
        </p:spPr>
        <p:txBody>
          <a:bodyPr>
            <a:noAutofit/>
          </a:bodyPr>
          <a:lstStyle/>
          <a:p>
            <a:r>
              <a:rPr lang="cs-CZ" sz="2400" b="1" dirty="0"/>
              <a:t>Filtrování a moderace obsahu</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Ochrana uživatelů před závadným a potenciálně nebezpečným obsahem.</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Zajištění souladu s právními požadavky a morálními principy.</a:t>
            </a:r>
          </a:p>
          <a:p>
            <a:pPr lvl="1" eaLnBrk="0" fontAlgn="base" hangingPunct="0">
              <a:lnSpc>
                <a:spcPct val="100000"/>
              </a:lnSpc>
              <a:spcBef>
                <a:spcPct val="0"/>
              </a:spcBef>
              <a:spcAft>
                <a:spcPct val="0"/>
              </a:spcAft>
            </a:pPr>
            <a:r>
              <a:rPr kumimoji="0" lang="cs-CZ" altLang="cs-CZ" b="0" i="0" u="none" strike="noStrike" cap="none" normalizeH="0" baseline="0" dirty="0">
                <a:ln>
                  <a:noFill/>
                </a:ln>
                <a:solidFill>
                  <a:schemeClr val="tx1"/>
                </a:solidFill>
                <a:effectLst/>
              </a:rPr>
              <a:t>Udržení integrity a důvěryhodnosti platformy. </a:t>
            </a:r>
          </a:p>
          <a:p>
            <a:pPr lvl="1" eaLnBrk="0" fontAlgn="base" hangingPunct="0">
              <a:lnSpc>
                <a:spcPct val="100000"/>
              </a:lnSpc>
              <a:spcBef>
                <a:spcPct val="0"/>
              </a:spcBef>
              <a:spcAft>
                <a:spcPct val="0"/>
              </a:spcAft>
            </a:pPr>
            <a:r>
              <a:rPr lang="cs-CZ" altLang="cs-CZ" dirty="0"/>
              <a:t>Mechanismy: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Automatické techniky</a:t>
            </a:r>
          </a:p>
          <a:p>
            <a:pPr lvl="2" eaLnBrk="0" fontAlgn="base" hangingPunct="0">
              <a:lnSpc>
                <a:spcPct val="100000"/>
              </a:lnSpc>
              <a:spcBef>
                <a:spcPct val="0"/>
              </a:spcBef>
              <a:spcAft>
                <a:spcPct val="0"/>
              </a:spcAft>
            </a:pPr>
            <a:r>
              <a:rPr lang="cs-CZ" sz="2400" kern="100" dirty="0">
                <a:ea typeface="Aptos" panose="020B0004020202020204" pitchFamily="34" charset="0"/>
                <a:cs typeface="Times New Roman" panose="02020603050405020304" pitchFamily="18" charset="0"/>
              </a:rPr>
              <a:t>Manuální přezkoumávání (moderování)</a:t>
            </a:r>
            <a:endParaRPr lang="cs-CZ" sz="2400" dirty="0"/>
          </a:p>
        </p:txBody>
      </p:sp>
      <p:pic>
        <p:nvPicPr>
          <p:cNvPr id="4" name="Obrázek 3">
            <a:extLst>
              <a:ext uri="{FF2B5EF4-FFF2-40B4-BE49-F238E27FC236}">
                <a16:creationId xmlns:a16="http://schemas.microsoft.com/office/drawing/2014/main" id="{644CCCC5-AF5A-80DB-CACF-23D285A06D2F}"/>
              </a:ext>
            </a:extLst>
          </p:cNvPr>
          <p:cNvPicPr>
            <a:picLocks noChangeAspect="1"/>
          </p:cNvPicPr>
          <p:nvPr/>
        </p:nvPicPr>
        <p:blipFill>
          <a:blip r:embed="rId3"/>
          <a:stretch>
            <a:fillRect/>
          </a:stretch>
        </p:blipFill>
        <p:spPr>
          <a:xfrm>
            <a:off x="5647018" y="306941"/>
            <a:ext cx="6543675" cy="6134100"/>
          </a:xfrm>
          <a:prstGeom prst="rect">
            <a:avLst/>
          </a:prstGeom>
        </p:spPr>
      </p:pic>
    </p:spTree>
    <p:extLst>
      <p:ext uri="{BB962C8B-B14F-4D97-AF65-F5344CB8AC3E}">
        <p14:creationId xmlns:p14="http://schemas.microsoft.com/office/powerpoint/2010/main" val="2580455850"/>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mn-lt"/>
              </a:rPr>
              <a:t>Strojové učení</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0" y="1731057"/>
            <a:ext cx="11863299"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Modely a techniky, které umožňují počítačovému systému </a:t>
            </a:r>
            <a:r>
              <a:rPr lang="cs-CZ" sz="2400" b="1" dirty="0"/>
              <a:t>učit se </a:t>
            </a:r>
            <a:r>
              <a:rPr lang="cs-CZ" sz="2400" dirty="0"/>
              <a:t>na základě dat nebo předchozích zkušeností</a:t>
            </a:r>
          </a:p>
          <a:p>
            <a:r>
              <a:rPr lang="cs-CZ" sz="2400" dirty="0"/>
              <a:t>Počítačový systém </a:t>
            </a:r>
            <a:r>
              <a:rPr lang="cs-CZ" sz="2400" b="1" dirty="0"/>
              <a:t>se</a:t>
            </a:r>
            <a:r>
              <a:rPr lang="cs-CZ" sz="2400" dirty="0"/>
              <a:t> </a:t>
            </a:r>
            <a:r>
              <a:rPr lang="cs-CZ" sz="2400" b="1" dirty="0"/>
              <a:t>vytvoří sám </a:t>
            </a:r>
            <a:r>
              <a:rPr lang="cs-CZ" sz="2400" dirty="0"/>
              <a:t>bez nutnosti explicitního programování</a:t>
            </a:r>
          </a:p>
          <a:p>
            <a:r>
              <a:rPr lang="cs-CZ" sz="2400" dirty="0"/>
              <a:t>Inspirované biologickými principy:</a:t>
            </a:r>
          </a:p>
          <a:p>
            <a:endParaRPr lang="cs-CZ" sz="2000" b="1" dirty="0">
              <a:solidFill>
                <a:prstClr val="black"/>
              </a:solidFill>
            </a:endParaRPr>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3" name="Obrázek 2">
            <a:extLst>
              <a:ext uri="{FF2B5EF4-FFF2-40B4-BE49-F238E27FC236}">
                <a16:creationId xmlns:a16="http://schemas.microsoft.com/office/drawing/2014/main" id="{4064AFA1-2A6E-4A92-95B3-EC18F3ED4676}"/>
              </a:ext>
            </a:extLst>
          </p:cNvPr>
          <p:cNvPicPr>
            <a:picLocks noChangeAspect="1"/>
          </p:cNvPicPr>
          <p:nvPr/>
        </p:nvPicPr>
        <p:blipFill>
          <a:blip r:embed="rId3"/>
          <a:stretch>
            <a:fillRect/>
          </a:stretch>
        </p:blipFill>
        <p:spPr>
          <a:xfrm>
            <a:off x="560562" y="3611369"/>
            <a:ext cx="6277690" cy="2796021"/>
          </a:xfrm>
          <a:prstGeom prst="rect">
            <a:avLst/>
          </a:prstGeom>
        </p:spPr>
      </p:pic>
      <p:sp>
        <p:nvSpPr>
          <p:cNvPr id="4" name="Obdélník 3">
            <a:extLst>
              <a:ext uri="{FF2B5EF4-FFF2-40B4-BE49-F238E27FC236}">
                <a16:creationId xmlns:a16="http://schemas.microsoft.com/office/drawing/2014/main" id="{14BA8CE9-BA67-432E-905E-74B40B0EEBEE}"/>
              </a:ext>
            </a:extLst>
          </p:cNvPr>
          <p:cNvSpPr/>
          <p:nvPr/>
        </p:nvSpPr>
        <p:spPr>
          <a:xfrm>
            <a:off x="7070114" y="3301219"/>
            <a:ext cx="4383152" cy="3416320"/>
          </a:xfrm>
          <a:prstGeom prst="rect">
            <a:avLst/>
          </a:prstGeom>
        </p:spPr>
        <p:txBody>
          <a:bodyPr wrap="square">
            <a:spAutoFit/>
          </a:bodyPr>
          <a:lstStyle/>
          <a:p>
            <a:r>
              <a:rPr lang="cs-CZ" sz="2400" b="1" dirty="0">
                <a:solidFill>
                  <a:prstClr val="black"/>
                </a:solidFill>
              </a:rPr>
              <a:t>Tři typy modelů strojového učení</a:t>
            </a:r>
          </a:p>
          <a:p>
            <a:pPr marL="457200" lvl="0" indent="-457200" eaLnBrk="0" fontAlgn="base" hangingPunct="0">
              <a:spcBef>
                <a:spcPct val="0"/>
              </a:spcBef>
              <a:spcAft>
                <a:spcPct val="0"/>
              </a:spcAft>
              <a:buFont typeface="+mj-lt"/>
              <a:buAutoNum type="arabicPeriod"/>
            </a:pPr>
            <a:r>
              <a:rPr lang="cs-CZ" altLang="cs-CZ" sz="2400" dirty="0"/>
              <a:t>učí se na označených datech (např. klasifikace obrázků)</a:t>
            </a:r>
          </a:p>
          <a:p>
            <a:pPr marL="457200" lvl="0" indent="-457200" eaLnBrk="0" fontAlgn="base" hangingPunct="0">
              <a:spcBef>
                <a:spcPct val="0"/>
              </a:spcBef>
              <a:spcAft>
                <a:spcPct val="0"/>
              </a:spcAft>
              <a:buFont typeface="+mj-lt"/>
              <a:buAutoNum type="arabicPeriod"/>
            </a:pPr>
            <a:r>
              <a:rPr lang="cs-CZ" altLang="cs-CZ" sz="2400" dirty="0"/>
              <a:t>hledá strukturu v neoznačených datech (např. třídění obrázků)</a:t>
            </a:r>
          </a:p>
          <a:p>
            <a:pPr marL="457200" lvl="0" indent="-457200" eaLnBrk="0" fontAlgn="base" hangingPunct="0">
              <a:spcBef>
                <a:spcPct val="0"/>
              </a:spcBef>
              <a:spcAft>
                <a:spcPct val="0"/>
              </a:spcAft>
              <a:buFont typeface="+mj-lt"/>
              <a:buAutoNum type="arabicPeriod"/>
            </a:pPr>
            <a:r>
              <a:rPr lang="cs-CZ" altLang="cs-CZ" sz="2400" dirty="0"/>
              <a:t>učí se prostřednictvím odměn a trestů v prostředí (např. robotický fotbal)</a:t>
            </a:r>
          </a:p>
        </p:txBody>
      </p:sp>
    </p:spTree>
    <p:extLst>
      <p:ext uri="{BB962C8B-B14F-4D97-AF65-F5344CB8AC3E}">
        <p14:creationId xmlns:p14="http://schemas.microsoft.com/office/powerpoint/2010/main" val="45196208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Etika použití AI</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2" y="1364508"/>
            <a:ext cx="8154813" cy="5436342"/>
          </a:xfrm>
        </p:spPr>
        <p:txBody>
          <a:bodyPr>
            <a:noAutofit/>
          </a:bodyPr>
          <a:lstStyle/>
          <a:p>
            <a:r>
              <a:rPr lang="cs-CZ" sz="2400" b="1" dirty="0"/>
              <a:t>Omezení na základě použití</a:t>
            </a:r>
          </a:p>
          <a:p>
            <a:pPr lvl="1"/>
            <a:r>
              <a:rPr lang="cs-CZ" sz="2200" dirty="0"/>
              <a:t>Licenční podmínky (jaký typ obsahu lze generovat)</a:t>
            </a:r>
          </a:p>
          <a:p>
            <a:pPr lvl="1"/>
            <a:r>
              <a:rPr lang="cs-CZ" sz="2200" dirty="0"/>
              <a:t>Kontrola přístupu (omezení počtu generovaných děl nebo času)</a:t>
            </a:r>
          </a:p>
          <a:p>
            <a:r>
              <a:rPr lang="cs-CZ" sz="2400" b="1" dirty="0"/>
              <a:t>Edukace a zvyšování povědomí uživatelů</a:t>
            </a:r>
          </a:p>
          <a:p>
            <a:pPr lvl="1"/>
            <a:r>
              <a:rPr lang="cs-CZ" sz="2200" dirty="0"/>
              <a:t>Školení a směrnice (nejlepší postupy pro bezpečné používání AI)</a:t>
            </a:r>
          </a:p>
          <a:p>
            <a:pPr lvl="1"/>
            <a:r>
              <a:rPr lang="cs-CZ" sz="2200" dirty="0"/>
              <a:t>Zvyšování všeobecného povědomí</a:t>
            </a:r>
          </a:p>
          <a:p>
            <a:r>
              <a:rPr lang="cs-CZ" sz="2400" b="1" dirty="0"/>
              <a:t>Technologie pro detekci zneužití</a:t>
            </a:r>
          </a:p>
          <a:p>
            <a:pPr lvl="1"/>
            <a:r>
              <a:rPr lang="cs-CZ" sz="2200" dirty="0"/>
              <a:t>Monitorování neetického použití v reálném čase.</a:t>
            </a:r>
          </a:p>
          <a:p>
            <a:pPr lvl="1"/>
            <a:r>
              <a:rPr lang="cs-CZ" sz="2200" dirty="0"/>
              <a:t>Systémy pro detekci falešného obsahu</a:t>
            </a:r>
          </a:p>
          <a:p>
            <a:pPr lvl="1"/>
            <a:r>
              <a:rPr lang="cs-CZ" sz="2200" dirty="0"/>
              <a:t>Automatická detekce </a:t>
            </a:r>
            <a:r>
              <a:rPr lang="cs-CZ" sz="2200" dirty="0" err="1"/>
              <a:t>biasu</a:t>
            </a:r>
            <a:r>
              <a:rPr lang="cs-CZ" sz="2200" dirty="0"/>
              <a:t> (zaujatosti</a:t>
            </a:r>
            <a:r>
              <a:rPr lang="cs-CZ" dirty="0"/>
              <a:t>)</a:t>
            </a:r>
          </a:p>
          <a:p>
            <a:r>
              <a:rPr lang="cs-CZ" sz="2400" b="1" dirty="0"/>
              <a:t>Právní a regulační rámec</a:t>
            </a:r>
          </a:p>
          <a:p>
            <a:pPr lvl="1"/>
            <a:r>
              <a:rPr lang="cs-CZ" sz="2200" dirty="0"/>
              <a:t>Národní a mezinárodní regulace (zákony týkající se autorských práv, ochrany osobních údajů, a zákazy vytváření a šíření škodlivého obsahu)</a:t>
            </a:r>
          </a:p>
        </p:txBody>
      </p:sp>
      <p:pic>
        <p:nvPicPr>
          <p:cNvPr id="3" name="Obrázek 2">
            <a:extLst>
              <a:ext uri="{FF2B5EF4-FFF2-40B4-BE49-F238E27FC236}">
                <a16:creationId xmlns:a16="http://schemas.microsoft.com/office/drawing/2014/main" id="{445C150B-4A87-AEA6-005F-C5046BED0B88}"/>
              </a:ext>
            </a:extLst>
          </p:cNvPr>
          <p:cNvPicPr>
            <a:picLocks noChangeAspect="1"/>
          </p:cNvPicPr>
          <p:nvPr/>
        </p:nvPicPr>
        <p:blipFill>
          <a:blip r:embed="rId3"/>
          <a:stretch>
            <a:fillRect/>
          </a:stretch>
        </p:blipFill>
        <p:spPr>
          <a:xfrm>
            <a:off x="8285443" y="0"/>
            <a:ext cx="3905250" cy="6800850"/>
          </a:xfrm>
          <a:prstGeom prst="rect">
            <a:avLst/>
          </a:prstGeom>
        </p:spPr>
      </p:pic>
    </p:spTree>
    <p:extLst>
      <p:ext uri="{BB962C8B-B14F-4D97-AF65-F5344CB8AC3E}">
        <p14:creationId xmlns:p14="http://schemas.microsoft.com/office/powerpoint/2010/main" val="214979794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457771"/>
            <a:ext cx="8325871" cy="867593"/>
          </a:xfrm>
        </p:spPr>
        <p:txBody>
          <a:bodyPr>
            <a:normAutofit/>
          </a:bodyPr>
          <a:lstStyle/>
          <a:p>
            <a:r>
              <a:rPr lang="cs-CZ" sz="3600" b="1" dirty="0">
                <a:latin typeface="Calibri" panose="020F0502020204030204" pitchFamily="34" charset="0"/>
              </a:rPr>
              <a:t>Shrnutí: </a:t>
            </a:r>
            <a:r>
              <a:rPr lang="it-IT" sz="3600" b="1" dirty="0">
                <a:latin typeface="Calibri" panose="020F0502020204030204" pitchFamily="34" charset="0"/>
              </a:rPr>
              <a:t>Možnosti AI v oblasti vzdělávání</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8453778" cy="5125549"/>
          </a:xfrm>
        </p:spPr>
        <p:txBody>
          <a:bodyPr>
            <a:normAutofit fontScale="25000" lnSpcReduction="20000"/>
          </a:bodyPr>
          <a:lstStyle/>
          <a:p>
            <a:r>
              <a:rPr lang="cs-CZ" sz="9600" b="1" dirty="0"/>
              <a:t>Tvorba výukových materiálů</a:t>
            </a:r>
          </a:p>
          <a:p>
            <a:pPr lvl="1"/>
            <a:r>
              <a:rPr lang="cs-CZ" sz="9200" dirty="0"/>
              <a:t>AI generuje testy, kvízy a studijní plány na základě učebních osnov.</a:t>
            </a:r>
            <a:endParaRPr lang="cs-CZ" sz="9600" b="1" dirty="0"/>
          </a:p>
          <a:p>
            <a:r>
              <a:rPr lang="cs-CZ" sz="9600" b="1" dirty="0"/>
              <a:t>Automatizace administrativních úkolů</a:t>
            </a:r>
          </a:p>
          <a:p>
            <a:pPr lvl="1"/>
            <a:r>
              <a:rPr lang="cs-CZ" sz="9200" dirty="0"/>
              <a:t>Správa docházky, hodnocení testů, plánování a organizace kurzů.</a:t>
            </a:r>
          </a:p>
          <a:p>
            <a:r>
              <a:rPr lang="cs-CZ" sz="9600" b="1" dirty="0"/>
              <a:t>Personalizovaná výuka</a:t>
            </a:r>
          </a:p>
          <a:p>
            <a:pPr lvl="1"/>
            <a:r>
              <a:rPr lang="cs-CZ" sz="9200" dirty="0"/>
              <a:t>AI může přizpůsobit obsah individuálním potřebám a tempu studentů.</a:t>
            </a:r>
          </a:p>
          <a:p>
            <a:r>
              <a:rPr lang="cs-CZ" sz="9600" b="1" dirty="0"/>
              <a:t>Virtuální asistenti a chatboty</a:t>
            </a:r>
          </a:p>
          <a:p>
            <a:pPr lvl="1"/>
            <a:r>
              <a:rPr lang="cs-CZ" sz="9200" dirty="0"/>
              <a:t>Poskytují okamžitou pomoc studentům, vysvětlují složité koncepty a odpovídají na otázky.</a:t>
            </a:r>
          </a:p>
          <a:p>
            <a:r>
              <a:rPr lang="cs-CZ" sz="9600" b="1" dirty="0"/>
              <a:t>Adaptivní platformy pro učení</a:t>
            </a:r>
          </a:p>
          <a:p>
            <a:pPr lvl="1"/>
            <a:r>
              <a:rPr lang="cs-CZ" sz="9200" dirty="0"/>
              <a:t>Například </a:t>
            </a:r>
            <a:r>
              <a:rPr lang="cs-CZ" sz="9200" dirty="0" err="1"/>
              <a:t>Khan</a:t>
            </a:r>
            <a:r>
              <a:rPr lang="cs-CZ" sz="9200" dirty="0"/>
              <a:t> </a:t>
            </a:r>
            <a:r>
              <a:rPr lang="cs-CZ" sz="9200" dirty="0" err="1"/>
              <a:t>Academy</a:t>
            </a:r>
            <a:r>
              <a:rPr lang="cs-CZ" sz="9200" dirty="0"/>
              <a:t> využívá AI k přizpůsobení učiva podle pokroku studentů</a:t>
            </a:r>
            <a:r>
              <a:rPr lang="cs-CZ" sz="2000" dirty="0"/>
              <a:t>.</a:t>
            </a:r>
            <a:endParaRPr lang="cs-CZ" sz="1600" b="1" dirty="0"/>
          </a:p>
          <a:p>
            <a:pPr marL="0" indent="0">
              <a:buNone/>
            </a:pPr>
            <a:endParaRPr lang="cs-CZ" sz="2400" b="1" dirty="0"/>
          </a:p>
          <a:p>
            <a:pPr marL="0" indent="0">
              <a:buNone/>
            </a:pPr>
            <a:endParaRPr lang="cs-CZ" sz="2400" b="1" dirty="0"/>
          </a:p>
          <a:p>
            <a:pPr marL="0" indent="0">
              <a:buNone/>
            </a:pPr>
            <a:endParaRPr lang="cs-CZ" sz="1800" dirty="0"/>
          </a:p>
        </p:txBody>
      </p:sp>
      <p:pic>
        <p:nvPicPr>
          <p:cNvPr id="7" name="Obrázek 6">
            <a:extLst>
              <a:ext uri="{FF2B5EF4-FFF2-40B4-BE49-F238E27FC236}">
                <a16:creationId xmlns:a16="http://schemas.microsoft.com/office/drawing/2014/main" id="{69CC9364-6952-A979-0E44-64A36FA4D8AC}"/>
              </a:ext>
            </a:extLst>
          </p:cNvPr>
          <p:cNvPicPr>
            <a:picLocks noChangeAspect="1"/>
          </p:cNvPicPr>
          <p:nvPr/>
        </p:nvPicPr>
        <p:blipFill>
          <a:blip r:embed="rId3"/>
          <a:stretch>
            <a:fillRect/>
          </a:stretch>
        </p:blipFill>
        <p:spPr>
          <a:xfrm>
            <a:off x="8645301" y="0"/>
            <a:ext cx="3572273" cy="6858000"/>
          </a:xfrm>
          <a:prstGeom prst="rect">
            <a:avLst/>
          </a:prstGeom>
        </p:spPr>
      </p:pic>
    </p:spTree>
    <p:extLst>
      <p:ext uri="{BB962C8B-B14F-4D97-AF65-F5344CB8AC3E}">
        <p14:creationId xmlns:p14="http://schemas.microsoft.com/office/powerpoint/2010/main" val="1419372584"/>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Děkuji za pozornost</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5808897" cy="5125549"/>
          </a:xfrm>
        </p:spPr>
        <p:txBody>
          <a:bodyPr>
            <a:normAutofit/>
          </a:bodyPr>
          <a:lstStyle/>
          <a:p>
            <a:r>
              <a:rPr lang="cs-CZ" sz="2400" dirty="0"/>
              <a:t>Nyní je prostor pro Vaše dotazy</a:t>
            </a:r>
            <a:r>
              <a:rPr lang="en-US" sz="2400" dirty="0"/>
              <a:t>, post</a:t>
            </a:r>
            <a:r>
              <a:rPr lang="cs-CZ" sz="2400" dirty="0" err="1"/>
              <a:t>řehy</a:t>
            </a:r>
            <a:r>
              <a:rPr lang="cs-CZ" sz="2400" dirty="0"/>
              <a:t> a diskuzi</a:t>
            </a:r>
          </a:p>
          <a:p>
            <a:endParaRPr lang="cs-CZ" sz="2400" dirty="0"/>
          </a:p>
          <a:p>
            <a:endParaRPr lang="cs-CZ" sz="2400" dirty="0"/>
          </a:p>
          <a:p>
            <a:pPr lvl="1"/>
            <a:endParaRPr lang="cs-CZ" sz="2000" b="1" dirty="0"/>
          </a:p>
          <a:p>
            <a:endParaRPr lang="cs-CZ" sz="2400" b="1" dirty="0"/>
          </a:p>
          <a:p>
            <a:endParaRPr lang="cs-CZ" sz="2400" b="1" dirty="0"/>
          </a:p>
          <a:p>
            <a:endParaRPr lang="cs-CZ" sz="1800" dirty="0"/>
          </a:p>
        </p:txBody>
      </p:sp>
      <p:pic>
        <p:nvPicPr>
          <p:cNvPr id="4" name="Obrázek 3">
            <a:extLst>
              <a:ext uri="{FF2B5EF4-FFF2-40B4-BE49-F238E27FC236}">
                <a16:creationId xmlns:a16="http://schemas.microsoft.com/office/drawing/2014/main" id="{9238C7E7-F74C-4624-8424-8940CC88B43F}"/>
              </a:ext>
            </a:extLst>
          </p:cNvPr>
          <p:cNvPicPr>
            <a:picLocks noChangeAspect="1"/>
          </p:cNvPicPr>
          <p:nvPr/>
        </p:nvPicPr>
        <p:blipFill>
          <a:blip r:embed="rId3"/>
          <a:stretch>
            <a:fillRect/>
          </a:stretch>
        </p:blipFill>
        <p:spPr>
          <a:xfrm>
            <a:off x="6772373" y="0"/>
            <a:ext cx="5483581" cy="6858000"/>
          </a:xfrm>
          <a:prstGeom prst="rect">
            <a:avLst/>
          </a:prstGeom>
        </p:spPr>
      </p:pic>
    </p:spTree>
    <p:extLst>
      <p:ext uri="{BB962C8B-B14F-4D97-AF65-F5344CB8AC3E}">
        <p14:creationId xmlns:p14="http://schemas.microsoft.com/office/powerpoint/2010/main" val="3019856496"/>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dirty="0">
                <a:latin typeface="Calibri" panose="020F0502020204030204" pitchFamily="34" charset="0"/>
              </a:rPr>
              <a:t>Příští workshop – možný obsah:</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29324" y="1392259"/>
            <a:ext cx="8563931" cy="5125549"/>
          </a:xfrm>
        </p:spPr>
        <p:txBody>
          <a:bodyPr>
            <a:normAutofit lnSpcReduction="10000"/>
          </a:bodyPr>
          <a:lstStyle/>
          <a:p>
            <a:r>
              <a:rPr lang="cs-CZ" sz="2400" dirty="0"/>
              <a:t>Praktické ukázky práce s nástroji jako je </a:t>
            </a:r>
            <a:r>
              <a:rPr lang="cs-CZ" sz="2400" b="1" dirty="0" err="1"/>
              <a:t>ChatGPT</a:t>
            </a:r>
            <a:r>
              <a:rPr lang="cs-CZ" sz="2400" b="1" dirty="0"/>
              <a:t> </a:t>
            </a:r>
            <a:r>
              <a:rPr lang="cs-CZ" sz="2400" dirty="0"/>
              <a:t>a</a:t>
            </a:r>
            <a:r>
              <a:rPr lang="cs-CZ" sz="2400" b="1" dirty="0"/>
              <a:t> Microsoft 365 </a:t>
            </a:r>
            <a:r>
              <a:rPr lang="cs-CZ" sz="2400" b="1" dirty="0" err="1"/>
              <a:t>Copilot</a:t>
            </a:r>
            <a:endParaRPr lang="cs-CZ" sz="2400" b="1" dirty="0"/>
          </a:p>
          <a:p>
            <a:pPr lvl="1"/>
            <a:r>
              <a:rPr lang="cs-CZ" dirty="0"/>
              <a:t>Vytváření efektivních promptů, kombinované prompty</a:t>
            </a:r>
          </a:p>
          <a:p>
            <a:pPr lvl="1"/>
            <a:r>
              <a:rPr lang="cs-CZ" dirty="0"/>
              <a:t>Ukázky generování různých typů výstupu</a:t>
            </a:r>
          </a:p>
          <a:p>
            <a:r>
              <a:rPr lang="cs-CZ" sz="2400" b="1" dirty="0"/>
              <a:t>AI Persony </a:t>
            </a:r>
            <a:r>
              <a:rPr lang="cs-CZ" sz="2400" dirty="0"/>
              <a:t>a </a:t>
            </a:r>
            <a:r>
              <a:rPr lang="cs-CZ" sz="2400" b="1" dirty="0"/>
              <a:t>AI Asistenti </a:t>
            </a:r>
            <a:r>
              <a:rPr lang="cs-CZ" sz="2400" dirty="0"/>
              <a:t>– ukázky použití stávajících a vytvoření vlastních person</a:t>
            </a:r>
          </a:p>
          <a:p>
            <a:r>
              <a:rPr lang="cs-CZ" sz="2400" b="1" dirty="0"/>
              <a:t>Ukázky práce s AI nástroji pro generování netextového obsahu - </a:t>
            </a:r>
            <a:r>
              <a:rPr lang="cs-CZ" sz="2400" dirty="0"/>
              <a:t>obrázky, hudba, video, technické specifikace, příp. zdrojový kód</a:t>
            </a:r>
          </a:p>
          <a:p>
            <a:r>
              <a:rPr lang="cs-CZ" sz="2400" dirty="0"/>
              <a:t>Ukázky AI integrované v </a:t>
            </a:r>
            <a:r>
              <a:rPr lang="cs-CZ" sz="2400" b="1" dirty="0"/>
              <a:t>systémech pro řízení výuky  </a:t>
            </a:r>
            <a:r>
              <a:rPr lang="cs-CZ" sz="2400" dirty="0"/>
              <a:t>(např. Moodle, neplacené?)</a:t>
            </a:r>
          </a:p>
          <a:p>
            <a:r>
              <a:rPr lang="cs-CZ" sz="2400" dirty="0"/>
              <a:t>Ukázky AI integrované </a:t>
            </a:r>
            <a:r>
              <a:rPr lang="cs-CZ" sz="2400" b="1" dirty="0"/>
              <a:t>v kancelářských balíčcích </a:t>
            </a:r>
            <a:r>
              <a:rPr lang="cs-CZ" sz="2400" dirty="0"/>
              <a:t>(licence?)</a:t>
            </a:r>
          </a:p>
          <a:p>
            <a:r>
              <a:rPr lang="cs-CZ" sz="2400" dirty="0"/>
              <a:t>Více na téma </a:t>
            </a:r>
            <a:r>
              <a:rPr lang="cs-CZ" sz="2400" b="1" dirty="0"/>
              <a:t>etiky použití AI</a:t>
            </a:r>
          </a:p>
          <a:p>
            <a:r>
              <a:rPr lang="cs-CZ" sz="2400" dirty="0"/>
              <a:t>Ukázky </a:t>
            </a:r>
            <a:r>
              <a:rPr lang="cs-CZ" sz="2400" b="1" dirty="0"/>
              <a:t>dalších nástrojů dle zájmu účastníků</a:t>
            </a:r>
          </a:p>
          <a:p>
            <a:pPr marL="0" indent="0">
              <a:buNone/>
            </a:pPr>
            <a:endParaRPr lang="cs-CZ" sz="2400" b="1" dirty="0"/>
          </a:p>
          <a:p>
            <a:endParaRPr lang="cs-CZ" sz="2400" b="1" dirty="0"/>
          </a:p>
          <a:p>
            <a:endParaRPr lang="cs-CZ" sz="2400" b="1" dirty="0"/>
          </a:p>
          <a:p>
            <a:endParaRPr lang="cs-CZ" sz="1800" dirty="0"/>
          </a:p>
        </p:txBody>
      </p:sp>
      <p:pic>
        <p:nvPicPr>
          <p:cNvPr id="3" name="Obrázek 2">
            <a:extLst>
              <a:ext uri="{FF2B5EF4-FFF2-40B4-BE49-F238E27FC236}">
                <a16:creationId xmlns:a16="http://schemas.microsoft.com/office/drawing/2014/main" id="{0EA92163-3B81-4B87-986F-466B1BA8CFAE}"/>
              </a:ext>
            </a:extLst>
          </p:cNvPr>
          <p:cNvPicPr>
            <a:picLocks noChangeAspect="1"/>
          </p:cNvPicPr>
          <p:nvPr/>
        </p:nvPicPr>
        <p:blipFill>
          <a:blip r:embed="rId3"/>
          <a:stretch>
            <a:fillRect/>
          </a:stretch>
        </p:blipFill>
        <p:spPr>
          <a:xfrm>
            <a:off x="10011655" y="0"/>
            <a:ext cx="2179038" cy="6858000"/>
          </a:xfrm>
          <a:prstGeom prst="rect">
            <a:avLst/>
          </a:prstGeom>
        </p:spPr>
      </p:pic>
    </p:spTree>
    <p:extLst>
      <p:ext uri="{BB962C8B-B14F-4D97-AF65-F5344CB8AC3E}">
        <p14:creationId xmlns:p14="http://schemas.microsoft.com/office/powerpoint/2010/main" val="171719623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7310964" cy="1243584"/>
          </a:xfrm>
        </p:spPr>
        <p:txBody>
          <a:bodyPr>
            <a:normAutofit/>
          </a:bodyPr>
          <a:lstStyle/>
          <a:p>
            <a:r>
              <a:rPr lang="cs-CZ" sz="3600" b="1" dirty="0">
                <a:latin typeface="Calibri" panose="020F0502020204030204" pitchFamily="34" charset="0"/>
                <a:ea typeface="Calibri" panose="020F0502020204030204" pitchFamily="34" charset="0"/>
              </a:rPr>
              <a:t>Hluboké učení (</a:t>
            </a:r>
            <a:r>
              <a:rPr lang="cs-CZ" sz="3600" b="1" dirty="0" err="1">
                <a:latin typeface="Calibri" panose="020F0502020204030204" pitchFamily="34" charset="0"/>
                <a:ea typeface="Calibri" panose="020F0502020204030204" pitchFamily="34" charset="0"/>
              </a:rPr>
              <a:t>deep</a:t>
            </a:r>
            <a:r>
              <a:rPr lang="cs-CZ" sz="3600" b="1" dirty="0">
                <a:latin typeface="Calibri" panose="020F0502020204030204" pitchFamily="34" charset="0"/>
                <a:ea typeface="Calibri" panose="020F0502020204030204" pitchFamily="34" charset="0"/>
              </a:rPr>
              <a:t> learning)</a:t>
            </a:r>
            <a:endParaRPr lang="en-US" sz="3600" b="1" dirty="0">
              <a:effectLst/>
              <a:latin typeface="Calibri" panose="020F0502020204030204" pitchFamily="34" charset="0"/>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328700" y="1731057"/>
            <a:ext cx="9177041" cy="520851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cs-CZ" sz="2400" dirty="0"/>
              <a:t>Podmnožina strojového učení, která je základem moderních pokročilých AI systémů</a:t>
            </a:r>
          </a:p>
          <a:p>
            <a:pPr lvl="1"/>
            <a:r>
              <a:rPr lang="cs-CZ" sz="2000" dirty="0"/>
              <a:t>Rozpoznávání řeči, počítačové vidění, zpracování přirozeného jazyka, </a:t>
            </a:r>
            <a:r>
              <a:rPr lang="cs-CZ" sz="2000" dirty="0" err="1"/>
              <a:t>doporučovací</a:t>
            </a:r>
            <a:r>
              <a:rPr lang="cs-CZ" sz="2000" dirty="0"/>
              <a:t> systémy, analýza dat, generování obsahu,…</a:t>
            </a:r>
          </a:p>
          <a:p>
            <a:r>
              <a:rPr lang="cs-CZ" sz="2400" dirty="0">
                <a:ea typeface="Times New Roman" panose="02020603050405020304" pitchFamily="18" charset="0"/>
              </a:rPr>
              <a:t>Využívá </a:t>
            </a:r>
            <a:r>
              <a:rPr lang="cs-CZ" sz="2400" b="1" dirty="0">
                <a:ea typeface="Times New Roman" panose="02020603050405020304" pitchFamily="18" charset="0"/>
              </a:rPr>
              <a:t>umělé neuronové sítě </a:t>
            </a:r>
            <a:r>
              <a:rPr lang="cs-CZ" sz="2400" dirty="0"/>
              <a:t>s mnoha vrstvami (tzv. hluboké sítě), které napodobují strukturu a funkci lidského mozku.</a:t>
            </a:r>
          </a:p>
          <a:p>
            <a:r>
              <a:rPr lang="cs-CZ" sz="2400" b="1" dirty="0"/>
              <a:t>Výhody: </a:t>
            </a:r>
          </a:p>
          <a:p>
            <a:pPr lvl="1"/>
            <a:r>
              <a:rPr lang="cs-CZ" sz="2000" dirty="0"/>
              <a:t>schopnost zpracovat obrovské množství dat a nalézt v nich složité vzory.</a:t>
            </a:r>
          </a:p>
          <a:p>
            <a:pPr lvl="1"/>
            <a:r>
              <a:rPr lang="cs-CZ" sz="2000" dirty="0"/>
              <a:t>Flexibilita v různých typech úloh (klasifikace, rozpoznávání, generování obsahu,…).</a:t>
            </a:r>
          </a:p>
          <a:p>
            <a:r>
              <a:rPr lang="cs-CZ" sz="2400" b="1" dirty="0"/>
              <a:t>Nevýhody:</a:t>
            </a:r>
          </a:p>
          <a:p>
            <a:pPr lvl="1"/>
            <a:r>
              <a:rPr lang="cs-CZ" sz="2000" dirty="0"/>
              <a:t>Vyžadují velké množství dat a výpočetní výkon.</a:t>
            </a:r>
          </a:p>
          <a:p>
            <a:pPr lvl="1"/>
            <a:r>
              <a:rPr lang="cs-CZ" sz="2000" dirty="0"/>
              <a:t>Fungují jako „černá skříňka“.</a:t>
            </a:r>
          </a:p>
          <a:p>
            <a:endParaRPr lang="cs-CZ" sz="2400" dirty="0"/>
          </a:p>
          <a:p>
            <a:pPr marL="457200" lvl="1" indent="0">
              <a:buNone/>
            </a:pPr>
            <a:endParaRPr lang="cs-CZ" sz="1200" b="1" dirty="0">
              <a:latin typeface="Calibri" panose="020F0502020204030204" pitchFamily="34" charset="0"/>
              <a:ea typeface="Times New Roman" panose="02020603050405020304" pitchFamily="18" charset="0"/>
            </a:endParaRPr>
          </a:p>
        </p:txBody>
      </p:sp>
      <p:pic>
        <p:nvPicPr>
          <p:cNvPr id="8" name="Obrázek 7">
            <a:extLst>
              <a:ext uri="{FF2B5EF4-FFF2-40B4-BE49-F238E27FC236}">
                <a16:creationId xmlns:a16="http://schemas.microsoft.com/office/drawing/2014/main" id="{1079CCDB-6457-4018-9290-9173E6BB769D}"/>
              </a:ext>
            </a:extLst>
          </p:cNvPr>
          <p:cNvPicPr>
            <a:picLocks noChangeAspect="1"/>
          </p:cNvPicPr>
          <p:nvPr/>
        </p:nvPicPr>
        <p:blipFill>
          <a:blip r:embed="rId3"/>
          <a:stretch>
            <a:fillRect/>
          </a:stretch>
        </p:blipFill>
        <p:spPr>
          <a:xfrm>
            <a:off x="9406512" y="0"/>
            <a:ext cx="2785488" cy="6858000"/>
          </a:xfrm>
          <a:prstGeom prst="rect">
            <a:avLst/>
          </a:prstGeom>
        </p:spPr>
      </p:pic>
    </p:spTree>
    <p:extLst>
      <p:ext uri="{BB962C8B-B14F-4D97-AF65-F5344CB8AC3E}">
        <p14:creationId xmlns:p14="http://schemas.microsoft.com/office/powerpoint/2010/main" val="2734756557"/>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bdélník 6">
            <a:extLst>
              <a:ext uri="{FF2B5EF4-FFF2-40B4-BE49-F238E27FC236}">
                <a16:creationId xmlns:a16="http://schemas.microsoft.com/office/drawing/2014/main" id="{9F2780E5-EAE0-488E-9E5E-15149CC4CDBE}"/>
              </a:ext>
            </a:extLst>
          </p:cNvPr>
          <p:cNvSpPr/>
          <p:nvPr/>
        </p:nvSpPr>
        <p:spPr>
          <a:xfrm>
            <a:off x="5495410" y="1"/>
            <a:ext cx="669659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dirty="0"/>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328701" y="591692"/>
            <a:ext cx="4896442" cy="1243584"/>
          </a:xfrm>
        </p:spPr>
        <p:txBody>
          <a:bodyPr>
            <a:normAutofit/>
          </a:bodyPr>
          <a:lstStyle/>
          <a:p>
            <a:r>
              <a:rPr lang="cs-CZ" sz="3600" b="1" dirty="0">
                <a:latin typeface="+mn-lt"/>
              </a:rPr>
              <a:t>Letmý pohled do historie AI</a:t>
            </a:r>
            <a:endParaRPr lang="en-US" sz="3600" b="1" dirty="0">
              <a:effectLst/>
              <a:latin typeface="+mn-lt"/>
              <a:ea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0" y="886533"/>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79850" y="1653839"/>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brázek 2">
            <a:extLst>
              <a:ext uri="{FF2B5EF4-FFF2-40B4-BE49-F238E27FC236}">
                <a16:creationId xmlns:a16="http://schemas.microsoft.com/office/drawing/2014/main" id="{920AF04B-6482-945D-238D-C2D2B491E9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24690" y="4455104"/>
            <a:ext cx="6638030" cy="2069503"/>
          </a:xfrm>
          <a:prstGeom prst="rect">
            <a:avLst/>
          </a:prstGeom>
        </p:spPr>
      </p:pic>
      <p:sp>
        <p:nvSpPr>
          <p:cNvPr id="6" name="TextovéPole 5">
            <a:extLst>
              <a:ext uri="{FF2B5EF4-FFF2-40B4-BE49-F238E27FC236}">
                <a16:creationId xmlns:a16="http://schemas.microsoft.com/office/drawing/2014/main" id="{0F37C836-A880-B4EB-1F9C-D3F8367978BF}"/>
              </a:ext>
            </a:extLst>
          </p:cNvPr>
          <p:cNvSpPr txBox="1"/>
          <p:nvPr/>
        </p:nvSpPr>
        <p:spPr>
          <a:xfrm>
            <a:off x="5834743" y="6567344"/>
            <a:ext cx="6096000" cy="338554"/>
          </a:xfrm>
          <a:prstGeom prst="rect">
            <a:avLst/>
          </a:prstGeom>
          <a:noFill/>
        </p:spPr>
        <p:txBody>
          <a:bodyPr wrap="square">
            <a:spAutoFit/>
          </a:bodyPr>
          <a:lstStyle/>
          <a:p>
            <a:r>
              <a:rPr lang="en-US" sz="800" dirty="0" err="1"/>
              <a:t>Mourtzis</a:t>
            </a:r>
            <a:r>
              <a:rPr lang="en-US" sz="800" dirty="0"/>
              <a:t>, Dimitris &amp; Angelopoulos, John. (2020). An intelligent framework for modelling and simulation of artificial neural networks (ANNs) based on augmented reality. International Journal of Advanced Manufacturing Technology. 111. 10.1007/s00170-020-06192-y. </a:t>
            </a:r>
            <a:endParaRPr lang="cs-CZ" sz="800" dirty="0"/>
          </a:p>
        </p:txBody>
      </p:sp>
      <p:pic>
        <p:nvPicPr>
          <p:cNvPr id="1026" name="Picture 2">
            <a:extLst>
              <a:ext uri="{FF2B5EF4-FFF2-40B4-BE49-F238E27FC236}">
                <a16:creationId xmlns:a16="http://schemas.microsoft.com/office/drawing/2014/main" id="{191CE216-9557-D634-1B96-D52625628760}"/>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5751656" y="116750"/>
            <a:ext cx="6262174" cy="4316986"/>
          </a:xfrm>
          <a:prstGeom prst="rect">
            <a:avLst/>
          </a:prstGeom>
          <a:noFill/>
          <a:extLst>
            <a:ext uri="{909E8E84-426E-40DD-AFC4-6F175D3DCCD1}">
              <a14:hiddenFill xmlns:a14="http://schemas.microsoft.com/office/drawing/2010/main">
                <a:solidFill>
                  <a:srgbClr val="FFFFFF"/>
                </a:solidFill>
              </a14:hiddenFill>
            </a:ext>
          </a:extLst>
        </p:spPr>
      </p:pic>
      <p:sp>
        <p:nvSpPr>
          <p:cNvPr id="10" name="TextovéPole 9">
            <a:extLst>
              <a:ext uri="{FF2B5EF4-FFF2-40B4-BE49-F238E27FC236}">
                <a16:creationId xmlns:a16="http://schemas.microsoft.com/office/drawing/2014/main" id="{7A0722F1-ED73-FA0F-92F4-E91003A5986F}"/>
              </a:ext>
            </a:extLst>
          </p:cNvPr>
          <p:cNvSpPr txBox="1"/>
          <p:nvPr/>
        </p:nvSpPr>
        <p:spPr>
          <a:xfrm>
            <a:off x="7630886" y="9028"/>
            <a:ext cx="6100354" cy="215444"/>
          </a:xfrm>
          <a:prstGeom prst="rect">
            <a:avLst/>
          </a:prstGeom>
          <a:noFill/>
        </p:spPr>
        <p:txBody>
          <a:bodyPr wrap="square">
            <a:spAutoFit/>
          </a:bodyPr>
          <a:lstStyle/>
          <a:p>
            <a:r>
              <a:rPr lang="cs-CZ" sz="800" dirty="0"/>
              <a:t>https://www.codesofinterest.com/p/build-deeper.html</a:t>
            </a:r>
          </a:p>
        </p:txBody>
      </p:sp>
      <p:sp>
        <p:nvSpPr>
          <p:cNvPr id="11" name="Content Placeholder 8">
            <a:extLst>
              <a:ext uri="{FF2B5EF4-FFF2-40B4-BE49-F238E27FC236}">
                <a16:creationId xmlns:a16="http://schemas.microsoft.com/office/drawing/2014/main" id="{DFE951B1-A146-A374-6586-C4E7C4FD3DFB}"/>
              </a:ext>
            </a:extLst>
          </p:cNvPr>
          <p:cNvSpPr txBox="1">
            <a:spLocks/>
          </p:cNvSpPr>
          <p:nvPr/>
        </p:nvSpPr>
        <p:spPr>
          <a:xfrm>
            <a:off x="128016" y="1653839"/>
            <a:ext cx="5338114" cy="5285736"/>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cs-CZ" sz="1600" b="1" dirty="0">
              <a:ea typeface="Times New Roman" panose="02020603050405020304" pitchFamily="18" charset="0"/>
            </a:endParaRPr>
          </a:p>
          <a:p>
            <a:r>
              <a:rPr lang="cs-CZ" sz="1600" b="1" dirty="0">
                <a:ea typeface="Times New Roman" panose="02020603050405020304" pitchFamily="18" charset="0"/>
              </a:rPr>
              <a:t>Počátky a raný vývoj (1940–1960)</a:t>
            </a:r>
          </a:p>
          <a:p>
            <a:pPr lvl="1"/>
            <a:r>
              <a:rPr lang="cs-CZ" sz="1600" dirty="0">
                <a:ea typeface="Times New Roman" panose="02020603050405020304" pitchFamily="18" charset="0"/>
              </a:rPr>
              <a:t> </a:t>
            </a:r>
            <a:r>
              <a:rPr lang="cs-CZ" sz="1600" b="1" dirty="0">
                <a:ea typeface="Times New Roman" panose="02020603050405020304" pitchFamily="18" charset="0"/>
              </a:rPr>
              <a:t>První teoretické základy: </a:t>
            </a:r>
            <a:r>
              <a:rPr lang="cs-CZ" sz="1600" dirty="0" err="1">
                <a:ea typeface="Times New Roman" panose="02020603050405020304" pitchFamily="18" charset="0"/>
              </a:rPr>
              <a:t>Turingův</a:t>
            </a:r>
            <a:r>
              <a:rPr lang="cs-CZ" sz="1600" dirty="0">
                <a:ea typeface="Times New Roman" panose="02020603050405020304" pitchFamily="18" charset="0"/>
              </a:rPr>
              <a:t> test (1950).</a:t>
            </a:r>
          </a:p>
          <a:p>
            <a:pPr lvl="1"/>
            <a:r>
              <a:rPr lang="cs-CZ" sz="1600" dirty="0">
                <a:ea typeface="Times New Roman" panose="02020603050405020304" pitchFamily="18" charset="0"/>
              </a:rPr>
              <a:t> Vytvoření prvních programů pro hry a logiku.</a:t>
            </a:r>
          </a:p>
          <a:p>
            <a:r>
              <a:rPr lang="cs-CZ" sz="1600" b="1" dirty="0">
                <a:ea typeface="Times New Roman" panose="02020603050405020304" pitchFamily="18" charset="0"/>
              </a:rPr>
              <a:t>Dvě "Neuronové zimy" (1970–1980, 2000–2010)</a:t>
            </a:r>
          </a:p>
          <a:p>
            <a:pPr lvl="1"/>
            <a:r>
              <a:rPr lang="cs-CZ" sz="1600" dirty="0">
                <a:ea typeface="Times New Roman" panose="02020603050405020304" pitchFamily="18" charset="0"/>
              </a:rPr>
              <a:t>Zklamání z nerealizovaných očekávání.</a:t>
            </a:r>
          </a:p>
          <a:p>
            <a:pPr lvl="1"/>
            <a:r>
              <a:rPr lang="cs-CZ" sz="1600" dirty="0">
                <a:ea typeface="Times New Roman" panose="02020603050405020304" pitchFamily="18" charset="0"/>
              </a:rPr>
              <a:t>Klesající financování a zájem o AI výzkum.</a:t>
            </a:r>
          </a:p>
          <a:p>
            <a:r>
              <a:rPr lang="cs-CZ" sz="1600" b="1" dirty="0"/>
              <a:t>Klíčové výzvy (1990–2012)</a:t>
            </a:r>
            <a:endParaRPr lang="cs-CZ" sz="1600" dirty="0"/>
          </a:p>
          <a:p>
            <a:pPr lvl="1"/>
            <a:r>
              <a:rPr lang="cs-CZ" sz="1600" b="1" dirty="0"/>
              <a:t>Výpočetní výkon:</a:t>
            </a:r>
            <a:r>
              <a:rPr lang="cs-CZ" sz="1600" dirty="0"/>
              <a:t> Potřeba pokročilého hardware.</a:t>
            </a:r>
          </a:p>
          <a:p>
            <a:pPr lvl="1"/>
            <a:r>
              <a:rPr lang="cs-CZ" sz="1600" b="1" dirty="0"/>
              <a:t>Dostupnost dat:</a:t>
            </a:r>
            <a:r>
              <a:rPr lang="cs-CZ" sz="1600" dirty="0"/>
              <a:t> Rozvoj internetu a big data.</a:t>
            </a:r>
          </a:p>
          <a:p>
            <a:pPr lvl="1"/>
            <a:r>
              <a:rPr lang="cs-CZ" sz="1600" b="1" dirty="0"/>
              <a:t>Algoritmické problémy:</a:t>
            </a:r>
            <a:r>
              <a:rPr lang="cs-CZ" sz="1600" dirty="0"/>
              <a:t> Omezující techniky strojového učení.</a:t>
            </a:r>
          </a:p>
          <a:p>
            <a:r>
              <a:rPr lang="cs-CZ" sz="1600" b="1" dirty="0"/>
              <a:t>Současný rozvoj a nástroje (2012–současnost)</a:t>
            </a:r>
            <a:endParaRPr lang="cs-CZ" sz="1600" dirty="0"/>
          </a:p>
          <a:p>
            <a:pPr lvl="1"/>
            <a:r>
              <a:rPr lang="cs-CZ" sz="1600" b="1" dirty="0"/>
              <a:t>Pokrok v architekturách:</a:t>
            </a:r>
            <a:r>
              <a:rPr lang="cs-CZ" sz="1600" dirty="0"/>
              <a:t> Konvoluční a rekurentní neuronové sítě,  </a:t>
            </a:r>
            <a:r>
              <a:rPr lang="cs-CZ" sz="1600" dirty="0" err="1"/>
              <a:t>transformery</a:t>
            </a:r>
            <a:r>
              <a:rPr lang="cs-CZ" sz="1600" dirty="0"/>
              <a:t>.</a:t>
            </a:r>
          </a:p>
          <a:p>
            <a:pPr lvl="1"/>
            <a:r>
              <a:rPr lang="cs-CZ" sz="1600" b="1" dirty="0"/>
              <a:t>Vylepšení hardware:</a:t>
            </a:r>
            <a:r>
              <a:rPr lang="cs-CZ" sz="1600" dirty="0"/>
              <a:t> Grafické procesory a cloud </a:t>
            </a:r>
            <a:r>
              <a:rPr lang="cs-CZ" sz="1600" dirty="0" err="1"/>
              <a:t>computing</a:t>
            </a:r>
            <a:r>
              <a:rPr lang="cs-CZ" sz="1600" dirty="0"/>
              <a:t>.</a:t>
            </a:r>
          </a:p>
          <a:p>
            <a:pPr lvl="1"/>
            <a:r>
              <a:rPr lang="cs-CZ" sz="1600" b="1" dirty="0"/>
              <a:t>Nástroje pro AI:</a:t>
            </a:r>
            <a:r>
              <a:rPr lang="cs-CZ" sz="1600" dirty="0"/>
              <a:t> </a:t>
            </a:r>
            <a:r>
              <a:rPr lang="cs-CZ" sz="1600" dirty="0" err="1"/>
              <a:t>TensorFlow</a:t>
            </a:r>
            <a:r>
              <a:rPr lang="cs-CZ" sz="1600" dirty="0"/>
              <a:t>, </a:t>
            </a:r>
            <a:r>
              <a:rPr lang="cs-CZ" sz="1600" dirty="0" err="1"/>
              <a:t>PyTorch</a:t>
            </a:r>
            <a:r>
              <a:rPr lang="cs-CZ" sz="1600" dirty="0"/>
              <a:t>, </a:t>
            </a:r>
            <a:r>
              <a:rPr lang="cs-CZ" sz="1600" dirty="0" err="1"/>
              <a:t>Keras</a:t>
            </a:r>
            <a:r>
              <a:rPr lang="cs-CZ" sz="1600" dirty="0"/>
              <a:t>,..</a:t>
            </a:r>
          </a:p>
          <a:p>
            <a:r>
              <a:rPr lang="cs-CZ" sz="1600" b="1" dirty="0"/>
              <a:t>Současné výzvy a etické otázky</a:t>
            </a:r>
            <a:endParaRPr lang="cs-CZ" sz="1600" dirty="0"/>
          </a:p>
          <a:p>
            <a:pPr lvl="1"/>
            <a:r>
              <a:rPr lang="cs-CZ" sz="1600" b="1" dirty="0"/>
              <a:t>Zneužívání AI:</a:t>
            </a:r>
            <a:r>
              <a:rPr lang="cs-CZ" sz="1600" dirty="0"/>
              <a:t> Falešné informace, ztráta soukromí a předpojatost.</a:t>
            </a:r>
          </a:p>
          <a:p>
            <a:pPr lvl="1"/>
            <a:r>
              <a:rPr lang="cs-CZ" sz="1600" b="1" dirty="0"/>
              <a:t>Regulace a odpovědnost:</a:t>
            </a:r>
            <a:r>
              <a:rPr lang="cs-CZ" sz="1600" dirty="0"/>
              <a:t> Jak zajistit bezpečné a spravedlivé použití AI.</a:t>
            </a:r>
          </a:p>
          <a:p>
            <a:pPr lvl="1"/>
            <a:endParaRPr lang="cs-CZ" sz="1400" dirty="0"/>
          </a:p>
          <a:p>
            <a:pPr lvl="1"/>
            <a:endParaRPr lang="cs-CZ" sz="1000" dirty="0"/>
          </a:p>
          <a:p>
            <a:pPr marL="457200" lvl="1" indent="0">
              <a:buNone/>
            </a:pPr>
            <a:endParaRPr lang="cs-CZ" sz="1200" b="1" dirty="0">
              <a:latin typeface="Calibri" panose="020F0502020204030204" pitchFamily="34" charset="0"/>
              <a:ea typeface="Times New Roman" panose="02020603050405020304" pitchFamily="18" charset="0"/>
            </a:endParaRPr>
          </a:p>
        </p:txBody>
      </p:sp>
    </p:spTree>
    <p:extLst>
      <p:ext uri="{BB962C8B-B14F-4D97-AF65-F5344CB8AC3E}">
        <p14:creationId xmlns:p14="http://schemas.microsoft.com/office/powerpoint/2010/main" val="2605142403"/>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36" name="Rectangle 35">
            <a:extLst>
              <a:ext uri="{FF2B5EF4-FFF2-40B4-BE49-F238E27FC236}">
                <a16:creationId xmlns:a16="http://schemas.microsoft.com/office/drawing/2014/main" id="{8F7AFB9A-7364-478C-B48B-8523CDD9AE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Nadpis 1">
            <a:extLst>
              <a:ext uri="{FF2B5EF4-FFF2-40B4-BE49-F238E27FC236}">
                <a16:creationId xmlns:a16="http://schemas.microsoft.com/office/drawing/2014/main" id="{A863C863-8895-4574-B35D-CDCF71839CBC}"/>
              </a:ext>
            </a:extLst>
          </p:cNvPr>
          <p:cNvSpPr>
            <a:spLocks noGrp="1"/>
          </p:cNvSpPr>
          <p:nvPr>
            <p:ph type="title"/>
          </p:nvPr>
        </p:nvSpPr>
        <p:spPr>
          <a:xfrm>
            <a:off x="257231" y="306941"/>
            <a:ext cx="7658859" cy="1243584"/>
          </a:xfrm>
        </p:spPr>
        <p:txBody>
          <a:bodyPr>
            <a:normAutofit/>
          </a:bodyPr>
          <a:lstStyle/>
          <a:p>
            <a:r>
              <a:rPr lang="cs-CZ" sz="3600" b="1" i="0" dirty="0">
                <a:solidFill>
                  <a:srgbClr val="282829"/>
                </a:solidFill>
                <a:effectLst/>
                <a:latin typeface="-apple-system"/>
              </a:rPr>
              <a:t>Generativní nástroje umělé inteligence</a:t>
            </a:r>
            <a:endParaRPr lang="en-US" sz="3600" b="1" dirty="0">
              <a:latin typeface="Calibri" panose="020F0502020204030204" pitchFamily="34" charset="0"/>
            </a:endParaRPr>
          </a:p>
        </p:txBody>
      </p:sp>
      <p:sp>
        <p:nvSpPr>
          <p:cNvPr id="42" name="Rectangle 41">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1307" y="457772"/>
            <a:ext cx="128016" cy="653903"/>
          </a:xfrm>
          <a:prstGeom prst="rect">
            <a:avLst/>
          </a:prstGeom>
          <a:solidFill>
            <a:srgbClr val="0365A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44" name="Rectangle 43">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a:xfrm>
            <a:off x="386661" y="1240182"/>
            <a:ext cx="4983480" cy="18288"/>
          </a:xfrm>
          <a:prstGeom prst="rect">
            <a:avLst/>
          </a:prstGeom>
          <a:solidFill>
            <a:srgbClr val="0365A9"/>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Zástupný obsah 4">
            <a:extLst>
              <a:ext uri="{FF2B5EF4-FFF2-40B4-BE49-F238E27FC236}">
                <a16:creationId xmlns:a16="http://schemas.microsoft.com/office/drawing/2014/main" id="{FE7C7CD7-0DBC-5F49-F92F-3E4D5BB66BDE}"/>
              </a:ext>
            </a:extLst>
          </p:cNvPr>
          <p:cNvSpPr>
            <a:spLocks noGrp="1"/>
          </p:cNvSpPr>
          <p:nvPr>
            <p:ph idx="1"/>
          </p:nvPr>
        </p:nvSpPr>
        <p:spPr>
          <a:xfrm>
            <a:off x="140422" y="1334296"/>
            <a:ext cx="8132721" cy="5537709"/>
          </a:xfrm>
        </p:spPr>
        <p:txBody>
          <a:bodyPr>
            <a:normAutofit/>
          </a:bodyPr>
          <a:lstStyle/>
          <a:p>
            <a:r>
              <a:rPr lang="cs-CZ" sz="2400" dirty="0">
                <a:solidFill>
                  <a:prstClr val="black"/>
                </a:solidFill>
              </a:rPr>
              <a:t>Jedná se o nástroje pro </a:t>
            </a:r>
            <a:r>
              <a:rPr lang="cs-CZ" sz="2400" b="1" dirty="0">
                <a:solidFill>
                  <a:prstClr val="black"/>
                </a:solidFill>
              </a:rPr>
              <a:t>generování nového, originálního, obsahu</a:t>
            </a:r>
            <a:r>
              <a:rPr lang="cs-CZ" sz="2400" dirty="0">
                <a:solidFill>
                  <a:prstClr val="black"/>
                </a:solidFill>
              </a:rPr>
              <a:t>:</a:t>
            </a:r>
          </a:p>
          <a:p>
            <a:pPr lvl="1"/>
            <a:r>
              <a:rPr lang="cs-CZ" dirty="0">
                <a:solidFill>
                  <a:prstClr val="black"/>
                </a:solidFill>
              </a:rPr>
              <a:t>např. </a:t>
            </a:r>
            <a:r>
              <a:rPr lang="cs-CZ" dirty="0"/>
              <a:t>text, obrázky, hudba, počítačové programy a další</a:t>
            </a:r>
          </a:p>
          <a:p>
            <a:r>
              <a:rPr lang="cs-CZ" sz="2400" b="1" dirty="0"/>
              <a:t>Jak se tyto systémy učí?</a:t>
            </a:r>
          </a:p>
          <a:p>
            <a:pPr lvl="1"/>
            <a:r>
              <a:rPr lang="cs-CZ" dirty="0"/>
              <a:t>Učí se na obrovských množstvích dat a následně generují výstupy, které se podobají těm, které byly součástí jejich učení.</a:t>
            </a:r>
          </a:p>
          <a:p>
            <a:pPr lvl="1"/>
            <a:r>
              <a:rPr lang="cs-CZ" dirty="0"/>
              <a:t>využívají pokročilé neuronové sítě, zejména </a:t>
            </a:r>
            <a:r>
              <a:rPr lang="cs-CZ" b="1" dirty="0" err="1"/>
              <a:t>transformerové</a:t>
            </a:r>
            <a:r>
              <a:rPr lang="cs-CZ" b="1" dirty="0"/>
              <a:t> architektury</a:t>
            </a:r>
          </a:p>
          <a:p>
            <a:r>
              <a:rPr lang="cs-CZ" sz="2400" dirty="0">
                <a:solidFill>
                  <a:prstClr val="black"/>
                </a:solidFill>
              </a:rPr>
              <a:t>Příklady známých generativních nástrojů:</a:t>
            </a:r>
          </a:p>
          <a:p>
            <a:pPr lvl="1"/>
            <a:r>
              <a:rPr lang="cs-CZ" b="1" dirty="0">
                <a:solidFill>
                  <a:prstClr val="black"/>
                </a:solidFill>
              </a:rPr>
              <a:t>GPT</a:t>
            </a:r>
            <a:r>
              <a:rPr lang="cs-CZ" dirty="0">
                <a:solidFill>
                  <a:prstClr val="black"/>
                </a:solidFill>
              </a:rPr>
              <a:t> (</a:t>
            </a:r>
            <a:r>
              <a:rPr lang="cs-CZ" dirty="0" err="1">
                <a:solidFill>
                  <a:prstClr val="black"/>
                </a:solidFill>
              </a:rPr>
              <a:t>Generative</a:t>
            </a:r>
            <a:r>
              <a:rPr lang="cs-CZ" dirty="0">
                <a:solidFill>
                  <a:prstClr val="black"/>
                </a:solidFill>
              </a:rPr>
              <a:t> </a:t>
            </a:r>
            <a:r>
              <a:rPr lang="cs-CZ" dirty="0" err="1">
                <a:solidFill>
                  <a:prstClr val="black"/>
                </a:solidFill>
              </a:rPr>
              <a:t>Pre-trained</a:t>
            </a:r>
            <a:r>
              <a:rPr lang="cs-CZ" dirty="0">
                <a:solidFill>
                  <a:prstClr val="black"/>
                </a:solidFill>
              </a:rPr>
              <a:t> </a:t>
            </a:r>
            <a:r>
              <a:rPr lang="cs-CZ" dirty="0" err="1">
                <a:solidFill>
                  <a:prstClr val="black"/>
                </a:solidFill>
              </a:rPr>
              <a:t>Transformer</a:t>
            </a:r>
            <a:r>
              <a:rPr lang="cs-CZ" dirty="0">
                <a:solidFill>
                  <a:prstClr val="black"/>
                </a:solidFill>
              </a:rPr>
              <a:t>): generování textu</a:t>
            </a:r>
          </a:p>
          <a:p>
            <a:pPr lvl="1"/>
            <a:r>
              <a:rPr lang="cs-CZ" b="1" dirty="0">
                <a:solidFill>
                  <a:prstClr val="black"/>
                </a:solidFill>
              </a:rPr>
              <a:t>DALL-E, </a:t>
            </a:r>
            <a:r>
              <a:rPr lang="cs-CZ" b="1" dirty="0" err="1">
                <a:solidFill>
                  <a:prstClr val="black"/>
                </a:solidFill>
              </a:rPr>
              <a:t>Stable</a:t>
            </a:r>
            <a:r>
              <a:rPr lang="cs-CZ" b="1" dirty="0">
                <a:solidFill>
                  <a:prstClr val="black"/>
                </a:solidFill>
              </a:rPr>
              <a:t> </a:t>
            </a:r>
            <a:r>
              <a:rPr lang="cs-CZ" b="1" dirty="0" err="1">
                <a:solidFill>
                  <a:prstClr val="black"/>
                </a:solidFill>
              </a:rPr>
              <a:t>Diffusion</a:t>
            </a:r>
            <a:r>
              <a:rPr lang="cs-CZ" b="1" dirty="0">
                <a:solidFill>
                  <a:prstClr val="black"/>
                </a:solidFill>
              </a:rPr>
              <a:t>:</a:t>
            </a:r>
            <a:r>
              <a:rPr lang="cs-CZ" dirty="0">
                <a:solidFill>
                  <a:prstClr val="black"/>
                </a:solidFill>
              </a:rPr>
              <a:t> generování obrázků</a:t>
            </a:r>
          </a:p>
          <a:p>
            <a:pPr lvl="1"/>
            <a:r>
              <a:rPr lang="cs-CZ" b="1" dirty="0">
                <a:solidFill>
                  <a:prstClr val="black"/>
                </a:solidFill>
              </a:rPr>
              <a:t>GitHub </a:t>
            </a:r>
            <a:r>
              <a:rPr lang="cs-CZ" b="1" dirty="0" err="1">
                <a:solidFill>
                  <a:prstClr val="black"/>
                </a:solidFill>
              </a:rPr>
              <a:t>Copilot</a:t>
            </a:r>
            <a:r>
              <a:rPr lang="cs-CZ" dirty="0">
                <a:solidFill>
                  <a:prstClr val="black"/>
                </a:solidFill>
              </a:rPr>
              <a:t>: generování zdrojového kódu</a:t>
            </a:r>
          </a:p>
          <a:p>
            <a:pPr lvl="1"/>
            <a:endParaRPr lang="cs-CZ" dirty="0">
              <a:solidFill>
                <a:prstClr val="black"/>
              </a:solidFill>
            </a:endParaRPr>
          </a:p>
          <a:p>
            <a:endParaRPr lang="cs-CZ" sz="1800" dirty="0">
              <a:solidFill>
                <a:prstClr val="black"/>
              </a:solidFill>
            </a:endParaRPr>
          </a:p>
        </p:txBody>
      </p:sp>
      <p:pic>
        <p:nvPicPr>
          <p:cNvPr id="6" name="Obrázek 5">
            <a:extLst>
              <a:ext uri="{FF2B5EF4-FFF2-40B4-BE49-F238E27FC236}">
                <a16:creationId xmlns:a16="http://schemas.microsoft.com/office/drawing/2014/main" id="{BE0F276C-CC0D-A373-FD4E-BB7C26AC32D7}"/>
              </a:ext>
            </a:extLst>
          </p:cNvPr>
          <p:cNvPicPr>
            <a:picLocks noChangeAspect="1"/>
          </p:cNvPicPr>
          <p:nvPr/>
        </p:nvPicPr>
        <p:blipFill>
          <a:blip r:embed="rId3"/>
          <a:stretch>
            <a:fillRect/>
          </a:stretch>
        </p:blipFill>
        <p:spPr>
          <a:xfrm>
            <a:off x="8104094" y="0"/>
            <a:ext cx="4087906" cy="6858000"/>
          </a:xfrm>
          <a:prstGeom prst="rect">
            <a:avLst/>
          </a:prstGeom>
        </p:spPr>
      </p:pic>
    </p:spTree>
    <p:extLst>
      <p:ext uri="{BB962C8B-B14F-4D97-AF65-F5344CB8AC3E}">
        <p14:creationId xmlns:p14="http://schemas.microsoft.com/office/powerpoint/2010/main" val="2334556715"/>
      </p:ext>
    </p:extLst>
  </p:cSld>
  <p:clrMapOvr>
    <a:masterClrMapping/>
  </p:clrMapOvr>
  <mc:AlternateContent xmlns:mc="http://schemas.openxmlformats.org/markup-compatibility/2006" xmlns:p14="http://schemas.microsoft.com/office/powerpoint/2010/main">
    <mc:Choice Requires="p14">
      <p:transition spd="slow" p14:dur="2000" advTm="45993"/>
    </mc:Choice>
    <mc:Fallback xmlns="">
      <p:transition spd="slow" advTm="45993"/>
    </mc:Fallback>
  </mc:AlternateContent>
</p:sld>
</file>

<file path=ppt/theme/theme1.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otiv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emplate/>
  <TotalTime>2603</TotalTime>
  <Words>5821</Words>
  <Application>Microsoft Office PowerPoint</Application>
  <PresentationFormat>Širokoúhlá obrazovka</PresentationFormat>
  <Paragraphs>699</Paragraphs>
  <Slides>63</Slides>
  <Notes>63</Notes>
  <HiddenSlides>0</HiddenSlides>
  <MMClips>0</MMClips>
  <ScaleCrop>false</ScaleCrop>
  <HeadingPairs>
    <vt:vector size="6" baseType="variant">
      <vt:variant>
        <vt:lpstr>Použitá písma</vt:lpstr>
      </vt:variant>
      <vt:variant>
        <vt:i4>8</vt:i4>
      </vt:variant>
      <vt:variant>
        <vt:lpstr>Motiv</vt:lpstr>
      </vt:variant>
      <vt:variant>
        <vt:i4>1</vt:i4>
      </vt:variant>
      <vt:variant>
        <vt:lpstr>Nadpisy snímků</vt:lpstr>
      </vt:variant>
      <vt:variant>
        <vt:i4>63</vt:i4>
      </vt:variant>
    </vt:vector>
  </HeadingPairs>
  <TitlesOfParts>
    <vt:vector size="72" baseType="lpstr">
      <vt:lpstr>-apple-system</vt:lpstr>
      <vt:lpstr>Aptos</vt:lpstr>
      <vt:lpstr>Arial</vt:lpstr>
      <vt:lpstr>Calibri</vt:lpstr>
      <vt:lpstr>Calibri Light</vt:lpstr>
      <vt:lpstr>gg sans</vt:lpstr>
      <vt:lpstr>Symbol</vt:lpstr>
      <vt:lpstr>Times New Roman</vt:lpstr>
      <vt:lpstr>Motiv Office</vt:lpstr>
      <vt:lpstr>Základy umělé inteligence a její potenciál ve výuce  První workshop k využívání umělé inteligence v práci učitele  Workshop je realizován v rámci projektu č. CZ.02.02.02/00/23_019/0008345 </vt:lpstr>
      <vt:lpstr>Workshopy k využívání umělé inteligence v práci učitele </vt:lpstr>
      <vt:lpstr>Co nás dnes čeká?</vt:lpstr>
      <vt:lpstr>Co je umělá inteligence (AI)?</vt:lpstr>
      <vt:lpstr>Co je umělá inteligence (AI)?</vt:lpstr>
      <vt:lpstr>Strojové učení</vt:lpstr>
      <vt:lpstr>Hluboké učení (deep learning)</vt:lpstr>
      <vt:lpstr>Letmý pohled do historie AI</vt:lpstr>
      <vt:lpstr>Generativní nástroje umělé inteligence</vt:lpstr>
      <vt:lpstr>Generativní nástroje</vt:lpstr>
      <vt:lpstr>Generativní nástroje</vt:lpstr>
      <vt:lpstr>Generativní nástroje</vt:lpstr>
      <vt:lpstr>Generativní nástroje ve vzdělávání</vt:lpstr>
      <vt:lpstr>Generativní nástroje ve vzdělávání</vt:lpstr>
      <vt:lpstr>Generativní nástroje ve vědě a výzkumu</vt:lpstr>
      <vt:lpstr>Generativní nástroje ve vědě a výzkumu</vt:lpstr>
      <vt:lpstr>Základní AI nástroj dnešní doby - chatbot</vt:lpstr>
      <vt:lpstr>Nejznámější chatboty nad jazykovými modely</vt:lpstr>
      <vt:lpstr>Základní AI nástroj dnešní doby - chatbot</vt:lpstr>
      <vt:lpstr>Role chatbotů ve vzdělávání</vt:lpstr>
      <vt:lpstr>Chatboti – různé druhy:</vt:lpstr>
      <vt:lpstr>Specializovaní chatboti, AI Persony</vt:lpstr>
      <vt:lpstr>Virtuální (AI) asistenti</vt:lpstr>
      <vt:lpstr>Virtuální (AI) asistenti</vt:lpstr>
      <vt:lpstr>Virtuální (AI) asistenti pro podporu studentů</vt:lpstr>
      <vt:lpstr>Virtuální (AI) asistenti</vt:lpstr>
      <vt:lpstr>Systémy pro řízení výuky</vt:lpstr>
      <vt:lpstr>Systémy pro řízení výuky - Moodle</vt:lpstr>
      <vt:lpstr>Systémy pro řízení výuky - Google Classroom</vt:lpstr>
      <vt:lpstr>Systémy pro řízení výuky – Microsoft Teams</vt:lpstr>
      <vt:lpstr>AI nástroje integrované v ekosystémech Google Workspace a Microsoft 365</vt:lpstr>
      <vt:lpstr>AI nástroje integrované v ekosystémech Google Workspace a Microsoft 365</vt:lpstr>
      <vt:lpstr>AI nástroje integrované v ekosystémech Google Workspace a Microsoft 365</vt:lpstr>
      <vt:lpstr>AI nástroje integrované v ekosystémech Google Workspace a Microsoft 365</vt:lpstr>
      <vt:lpstr>AI nástroje pro personalizaci výuky a diferenciaci výuky</vt:lpstr>
      <vt:lpstr>Další AI nástroje využitelné při výuce (dostupné zdarma)</vt:lpstr>
      <vt:lpstr>Dobré zdroje informací</vt:lpstr>
      <vt:lpstr>Generativní nástroje pro vytváření jiného než textového obsahu</vt:lpstr>
      <vt:lpstr>Generativní nástroje pro vytváření jiného než textového obsahu</vt:lpstr>
      <vt:lpstr>Generativní nástroje pro vytváření jiného než textového obsahu</vt:lpstr>
      <vt:lpstr>Generativní nástroje pro vytváření jiného než textového obsahu</vt:lpstr>
      <vt:lpstr>Generativní nástroje pro vytváření jiného než textového obsahu</vt:lpstr>
      <vt:lpstr>Generování 3D objektů</vt:lpstr>
      <vt:lpstr>Generování hudby</vt:lpstr>
      <vt:lpstr>Generování videa</vt:lpstr>
      <vt:lpstr>Generování 3D prostředí</vt:lpstr>
      <vt:lpstr>Prompt – základ komunikace s AI</vt:lpstr>
      <vt:lpstr>Co je důležité při vytváření promptu?</vt:lpstr>
      <vt:lpstr>Co je důležité při vytváření promptu?</vt:lpstr>
      <vt:lpstr>Co je důležité při vytváření promptu?</vt:lpstr>
      <vt:lpstr>Co je důležité při vytváření promptu?</vt:lpstr>
      <vt:lpstr>Prompt – základ komunikace s AI</vt:lpstr>
      <vt:lpstr>Prompt – základ komunikace s AI</vt:lpstr>
      <vt:lpstr>Prompt – základ komunikace s AI</vt:lpstr>
      <vt:lpstr>Prompt – základ komunikace s AI</vt:lpstr>
      <vt:lpstr>Etika použití AI</vt:lpstr>
      <vt:lpstr>Etika použití AI</vt:lpstr>
      <vt:lpstr>Etika použití AI</vt:lpstr>
      <vt:lpstr>Etika použití AI</vt:lpstr>
      <vt:lpstr>Etika použití AI</vt:lpstr>
      <vt:lpstr>Shrnutí: Možnosti AI v oblasti vzdělávání</vt:lpstr>
      <vt:lpstr>Děkuji za pozornost</vt:lpstr>
      <vt:lpstr>Příští workshop – možný obsah:</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Neuronové sítě 3:  Praktické využití neuronových sítí a tvorba složitých modelů</dc:title>
  <dc:creator>Novy, Josef</dc:creator>
  <cp:lastModifiedBy>Zuzana Petříčková</cp:lastModifiedBy>
  <cp:revision>195</cp:revision>
  <dcterms:created xsi:type="dcterms:W3CDTF">2023-09-26T15:33:16Z</dcterms:created>
  <dcterms:modified xsi:type="dcterms:W3CDTF">2024-10-18T10:26:24Z</dcterms:modified>
</cp:coreProperties>
</file>